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Boulder" charset="1" panose="00000000000000000000"/>
      <p:regular r:id="rId25"/>
    </p:embeddedFont>
    <p:embeddedFont>
      <p:font typeface="Comic Sans" charset="1" panose="03000702030302020204"/>
      <p:regular r:id="rId26"/>
    </p:embeddedFont>
    <p:embeddedFont>
      <p:font typeface="Genty" charset="1" panose="00000500000000000000"/>
      <p:regular r:id="rId27"/>
    </p:embeddedFont>
    <p:embeddedFont>
      <p:font typeface="Perandory SemiCondensed" charset="1" panose="00000000000000000000"/>
      <p:regular r:id="rId28"/>
    </p:embeddedFont>
    <p:embeddedFont>
      <p:font typeface="Canva Sans" charset="1" panose="020B0503030501040103"/>
      <p:regular r:id="rId29"/>
    </p:embeddedFont>
    <p:embeddedFont>
      <p:font typeface="Canva Sans Bold" charset="1" panose="020B0803030501040103"/>
      <p:regular r:id="rId30"/>
    </p:embeddedFont>
    <p:embeddedFont>
      <p:font typeface="Poppins Bold" charset="1" panose="00000800000000000000"/>
      <p:regular r:id="rId31"/>
    </p:embeddedFont>
    <p:embeddedFont>
      <p:font typeface="Shelley Script" charset="1" panose="03020602040907060202"/>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jpe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24" Target="../media/image23.pn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14" Target="../media/image45.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49.png" Type="http://schemas.openxmlformats.org/officeDocument/2006/relationships/image"/><Relationship Id="rId12" Target="../media/image50.png" Type="http://schemas.openxmlformats.org/officeDocument/2006/relationships/image"/><Relationship Id="rId13" Target="../media/image51.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14" Target="../media/image52.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10.png" Type="http://schemas.openxmlformats.org/officeDocument/2006/relationships/image"/><Relationship Id="rId12" Target="../media/image55.png" Type="http://schemas.openxmlformats.org/officeDocument/2006/relationships/image"/><Relationship Id="rId2" Target="../media/image1.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29.png" Type="http://schemas.openxmlformats.org/officeDocument/2006/relationships/image"/><Relationship Id="rId8" Target="../media/image8.png" Type="http://schemas.openxmlformats.org/officeDocument/2006/relationships/image"/><Relationship Id="rId9"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14" Target="../media/image63.png" Type="http://schemas.openxmlformats.org/officeDocument/2006/relationships/image"/><Relationship Id="rId15" Target="../media/image64.svg" Type="http://schemas.openxmlformats.org/officeDocument/2006/relationships/image"/><Relationship Id="rId16" Target="../media/image65.png" Type="http://schemas.openxmlformats.org/officeDocument/2006/relationships/image"/><Relationship Id="rId17" Target="../media/image66.svg" Type="http://schemas.openxmlformats.org/officeDocument/2006/relationships/image"/><Relationship Id="rId18" Target="../media/image67.png" Type="http://schemas.openxmlformats.org/officeDocument/2006/relationships/image"/><Relationship Id="rId19" Target="../media/image68.svg" Type="http://schemas.openxmlformats.org/officeDocument/2006/relationships/image"/><Relationship Id="rId2" Target="../media/image1.jpeg" Type="http://schemas.openxmlformats.org/officeDocument/2006/relationships/image"/><Relationship Id="rId20" Target="../media/image69.png" Type="http://schemas.openxmlformats.org/officeDocument/2006/relationships/image"/><Relationship Id="rId21" Target="../media/image70.svg" Type="http://schemas.openxmlformats.org/officeDocument/2006/relationships/image"/><Relationship Id="rId22" Target="../media/image71.png" Type="http://schemas.openxmlformats.org/officeDocument/2006/relationships/image"/><Relationship Id="rId23" Target="../media/image72.svg" Type="http://schemas.openxmlformats.org/officeDocument/2006/relationships/image"/><Relationship Id="rId24" Target="../media/image73.png" Type="http://schemas.openxmlformats.org/officeDocument/2006/relationships/image"/><Relationship Id="rId25" Target="../media/image74.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6.png" Type="http://schemas.openxmlformats.org/officeDocument/2006/relationships/image"/><Relationship Id="rId6" Target="../media/image8.png" Type="http://schemas.openxmlformats.org/officeDocument/2006/relationships/image"/><Relationship Id="rId7" Target="../media/image7.png" Type="http://schemas.openxmlformats.org/officeDocument/2006/relationships/image"/><Relationship Id="rId8" Target="../media/image57.png" Type="http://schemas.openxmlformats.org/officeDocument/2006/relationships/image"/><Relationship Id="rId9" Target="../media/image5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14" Target="../media/image35.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14" Target="../media/image36.png" Type="http://schemas.openxmlformats.org/officeDocument/2006/relationships/image"/><Relationship Id="rId15" Target="../media/image37.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7.png" Type="http://schemas.openxmlformats.org/officeDocument/2006/relationships/image"/><Relationship Id="rId12" Target="../media/image8.png" Type="http://schemas.openxmlformats.org/officeDocument/2006/relationships/image"/><Relationship Id="rId13" Target="../media/image3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jpeg" Type="http://schemas.openxmlformats.org/officeDocument/2006/relationships/image"/><Relationship Id="rId11" Target="../media/image39.jpeg" Type="http://schemas.openxmlformats.org/officeDocument/2006/relationships/image"/><Relationship Id="rId12" Target="../media/image40.jpeg" Type="http://schemas.openxmlformats.org/officeDocument/2006/relationships/image"/><Relationship Id="rId13" Target="../media/image41.png" Type="http://schemas.openxmlformats.org/officeDocument/2006/relationships/image"/><Relationship Id="rId14" Target="../media/image42.svg" Type="http://schemas.openxmlformats.org/officeDocument/2006/relationships/image"/><Relationship Id="rId15" Target="../media/image43.png" Type="http://schemas.openxmlformats.org/officeDocument/2006/relationships/image"/><Relationship Id="rId16" Target="../media/image44.png" Type="http://schemas.openxmlformats.org/officeDocument/2006/relationships/image"/><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 Id="rId9"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44812">
            <a:off x="11490247" y="-1913797"/>
            <a:ext cx="9250982" cy="3827594"/>
          </a:xfrm>
          <a:custGeom>
            <a:avLst/>
            <a:gdLst/>
            <a:ahLst/>
            <a:cxnLst/>
            <a:rect r="r" b="b" t="t" l="l"/>
            <a:pathLst>
              <a:path h="3827594" w="9250982">
                <a:moveTo>
                  <a:pt x="0" y="0"/>
                </a:moveTo>
                <a:lnTo>
                  <a:pt x="9250982" y="0"/>
                </a:lnTo>
                <a:lnTo>
                  <a:pt x="9250982" y="3827594"/>
                </a:lnTo>
                <a:lnTo>
                  <a:pt x="0" y="3827594"/>
                </a:lnTo>
                <a:lnTo>
                  <a:pt x="0" y="0"/>
                </a:lnTo>
                <a:close/>
              </a:path>
            </a:pathLst>
          </a:custGeom>
          <a:blipFill>
            <a:blip r:embed="rId3"/>
            <a:stretch>
              <a:fillRect l="0" t="0" r="0" b="0"/>
            </a:stretch>
          </a:blipFill>
        </p:spPr>
      </p:sp>
      <p:sp>
        <p:nvSpPr>
          <p:cNvPr name="Freeform 4" id="4"/>
          <p:cNvSpPr/>
          <p:nvPr/>
        </p:nvSpPr>
        <p:spPr>
          <a:xfrm flipH="false" flipV="false" rot="144812">
            <a:off x="-2999016" y="8488767"/>
            <a:ext cx="9250982" cy="3827594"/>
          </a:xfrm>
          <a:custGeom>
            <a:avLst/>
            <a:gdLst/>
            <a:ahLst/>
            <a:cxnLst/>
            <a:rect r="r" b="b" t="t" l="l"/>
            <a:pathLst>
              <a:path h="3827594" w="9250982">
                <a:moveTo>
                  <a:pt x="0" y="0"/>
                </a:moveTo>
                <a:lnTo>
                  <a:pt x="9250982" y="0"/>
                </a:lnTo>
                <a:lnTo>
                  <a:pt x="9250982" y="3827594"/>
                </a:lnTo>
                <a:lnTo>
                  <a:pt x="0" y="3827594"/>
                </a:lnTo>
                <a:lnTo>
                  <a:pt x="0" y="0"/>
                </a:lnTo>
                <a:close/>
              </a:path>
            </a:pathLst>
          </a:custGeom>
          <a:blipFill>
            <a:blip r:embed="rId3"/>
            <a:stretch>
              <a:fillRect l="0" t="0" r="0" b="0"/>
            </a:stretch>
          </a:blipFill>
        </p:spPr>
      </p:sp>
      <p:sp>
        <p:nvSpPr>
          <p:cNvPr name="Freeform 5" id="5"/>
          <p:cNvSpPr/>
          <p:nvPr/>
        </p:nvSpPr>
        <p:spPr>
          <a:xfrm flipH="false" flipV="false" rot="0">
            <a:off x="10468573" y="6392765"/>
            <a:ext cx="11077420" cy="8229600"/>
          </a:xfrm>
          <a:custGeom>
            <a:avLst/>
            <a:gdLst/>
            <a:ahLst/>
            <a:cxnLst/>
            <a:rect r="r" b="b" t="t" l="l"/>
            <a:pathLst>
              <a:path h="8229600" w="11077420">
                <a:moveTo>
                  <a:pt x="0" y="0"/>
                </a:moveTo>
                <a:lnTo>
                  <a:pt x="11077420" y="0"/>
                </a:lnTo>
                <a:lnTo>
                  <a:pt x="11077420"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8905158" y="-4321161"/>
            <a:ext cx="11077420" cy="8229600"/>
          </a:xfrm>
          <a:custGeom>
            <a:avLst/>
            <a:gdLst/>
            <a:ahLst/>
            <a:cxnLst/>
            <a:rect r="r" b="b" t="t" l="l"/>
            <a:pathLst>
              <a:path h="8229600" w="11077420">
                <a:moveTo>
                  <a:pt x="0" y="0"/>
                </a:moveTo>
                <a:lnTo>
                  <a:pt x="11077420" y="0"/>
                </a:lnTo>
                <a:lnTo>
                  <a:pt x="11077420"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5306644">
            <a:off x="3953478" y="-2822432"/>
            <a:ext cx="10381043" cy="17518145"/>
          </a:xfrm>
          <a:custGeom>
            <a:avLst/>
            <a:gdLst/>
            <a:ahLst/>
            <a:cxnLst/>
            <a:rect r="r" b="b" t="t" l="l"/>
            <a:pathLst>
              <a:path h="17518145" w="10381043">
                <a:moveTo>
                  <a:pt x="0" y="0"/>
                </a:moveTo>
                <a:lnTo>
                  <a:pt x="10381044" y="0"/>
                </a:lnTo>
                <a:lnTo>
                  <a:pt x="10381044" y="17518145"/>
                </a:lnTo>
                <a:lnTo>
                  <a:pt x="0" y="17518145"/>
                </a:lnTo>
                <a:lnTo>
                  <a:pt x="0" y="0"/>
                </a:lnTo>
                <a:close/>
              </a:path>
            </a:pathLst>
          </a:custGeom>
          <a:blipFill>
            <a:blip r:embed="rId5"/>
            <a:stretch>
              <a:fillRect l="0" t="0" r="-46180" b="0"/>
            </a:stretch>
          </a:blipFill>
        </p:spPr>
      </p:sp>
      <p:sp>
        <p:nvSpPr>
          <p:cNvPr name="Freeform 8" id="8"/>
          <p:cNvSpPr/>
          <p:nvPr/>
        </p:nvSpPr>
        <p:spPr>
          <a:xfrm flipH="false" flipV="false" rot="-112475">
            <a:off x="-218475" y="-352429"/>
            <a:ext cx="18939015" cy="10859625"/>
          </a:xfrm>
          <a:custGeom>
            <a:avLst/>
            <a:gdLst/>
            <a:ahLst/>
            <a:cxnLst/>
            <a:rect r="r" b="b" t="t" l="l"/>
            <a:pathLst>
              <a:path h="10859625" w="18939015">
                <a:moveTo>
                  <a:pt x="0" y="0"/>
                </a:moveTo>
                <a:lnTo>
                  <a:pt x="18939015" y="0"/>
                </a:lnTo>
                <a:lnTo>
                  <a:pt x="18939015" y="10859626"/>
                </a:lnTo>
                <a:lnTo>
                  <a:pt x="0" y="10859626"/>
                </a:lnTo>
                <a:lnTo>
                  <a:pt x="0" y="0"/>
                </a:lnTo>
                <a:close/>
              </a:path>
            </a:pathLst>
          </a:custGeom>
          <a:blipFill>
            <a:blip r:embed="rId6">
              <a:extLst>
                <a:ext uri="{96DAC541-7B7A-43D3-8B79-37D633B846F1}">
                  <asvg:svgBlip xmlns:asvg="http://schemas.microsoft.com/office/drawing/2016/SVG/main" r:embed="rId7"/>
                </a:ext>
              </a:extLst>
            </a:blip>
            <a:stretch>
              <a:fillRect l="0" t="0" r="-71" b="-63417"/>
            </a:stretch>
          </a:blipFill>
        </p:spPr>
      </p:sp>
      <p:grpSp>
        <p:nvGrpSpPr>
          <p:cNvPr name="Group 9" id="9"/>
          <p:cNvGrpSpPr/>
          <p:nvPr/>
        </p:nvGrpSpPr>
        <p:grpSpPr>
          <a:xfrm rot="0">
            <a:off x="2766519" y="6501132"/>
            <a:ext cx="12793492" cy="2031381"/>
            <a:chOff x="0" y="0"/>
            <a:chExt cx="3369479" cy="535014"/>
          </a:xfrm>
        </p:grpSpPr>
        <p:sp>
          <p:nvSpPr>
            <p:cNvPr name="Freeform 10" id="10"/>
            <p:cNvSpPr/>
            <p:nvPr/>
          </p:nvSpPr>
          <p:spPr>
            <a:xfrm flipH="false" flipV="false" rot="0">
              <a:off x="0" y="0"/>
              <a:ext cx="3369479" cy="535014"/>
            </a:xfrm>
            <a:custGeom>
              <a:avLst/>
              <a:gdLst/>
              <a:ahLst/>
              <a:cxnLst/>
              <a:rect r="r" b="b" t="t" l="l"/>
              <a:pathLst>
                <a:path h="535014" w="3369479">
                  <a:moveTo>
                    <a:pt x="39334" y="0"/>
                  </a:moveTo>
                  <a:lnTo>
                    <a:pt x="3330145" y="0"/>
                  </a:lnTo>
                  <a:cubicBezTo>
                    <a:pt x="3351869" y="0"/>
                    <a:pt x="3369479" y="17611"/>
                    <a:pt x="3369479" y="39334"/>
                  </a:cubicBezTo>
                  <a:lnTo>
                    <a:pt x="3369479" y="495679"/>
                  </a:lnTo>
                  <a:cubicBezTo>
                    <a:pt x="3369479" y="506112"/>
                    <a:pt x="3365335" y="516116"/>
                    <a:pt x="3357959" y="523493"/>
                  </a:cubicBezTo>
                  <a:cubicBezTo>
                    <a:pt x="3350582" y="530870"/>
                    <a:pt x="3340577" y="535014"/>
                    <a:pt x="3330145" y="535014"/>
                  </a:cubicBezTo>
                  <a:lnTo>
                    <a:pt x="39334" y="535014"/>
                  </a:lnTo>
                  <a:cubicBezTo>
                    <a:pt x="17611" y="535014"/>
                    <a:pt x="0" y="517403"/>
                    <a:pt x="0" y="495679"/>
                  </a:cubicBezTo>
                  <a:lnTo>
                    <a:pt x="0" y="39334"/>
                  </a:lnTo>
                  <a:cubicBezTo>
                    <a:pt x="0" y="17611"/>
                    <a:pt x="17611" y="0"/>
                    <a:pt x="39334" y="0"/>
                  </a:cubicBezTo>
                  <a:close/>
                </a:path>
              </a:pathLst>
            </a:custGeom>
            <a:solidFill>
              <a:srgbClr val="FFFFFF"/>
            </a:solidFill>
            <a:ln w="47625" cap="rnd">
              <a:gradFill>
                <a:gsLst>
                  <a:gs pos="0">
                    <a:srgbClr val="FF8DD1">
                      <a:alpha val="100000"/>
                    </a:srgbClr>
                  </a:gs>
                  <a:gs pos="100000">
                    <a:srgbClr val="FDBBEC">
                      <a:alpha val="100000"/>
                    </a:srgbClr>
                  </a:gs>
                </a:gsLst>
                <a:lin ang="0"/>
              </a:gradFill>
              <a:prstDash val="solid"/>
              <a:round/>
            </a:ln>
          </p:spPr>
        </p:sp>
        <p:sp>
          <p:nvSpPr>
            <p:cNvPr name="TextBox 11" id="11"/>
            <p:cNvSpPr txBox="true"/>
            <p:nvPr/>
          </p:nvSpPr>
          <p:spPr>
            <a:xfrm>
              <a:off x="0" y="-38100"/>
              <a:ext cx="3369479" cy="573114"/>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442492">
            <a:off x="589257" y="562371"/>
            <a:ext cx="1472927" cy="1810049"/>
          </a:xfrm>
          <a:custGeom>
            <a:avLst/>
            <a:gdLst/>
            <a:ahLst/>
            <a:cxnLst/>
            <a:rect r="r" b="b" t="t" l="l"/>
            <a:pathLst>
              <a:path h="1810049" w="1472927">
                <a:moveTo>
                  <a:pt x="0" y="0"/>
                </a:moveTo>
                <a:lnTo>
                  <a:pt x="1472928" y="0"/>
                </a:lnTo>
                <a:lnTo>
                  <a:pt x="1472928" y="1810049"/>
                </a:lnTo>
                <a:lnTo>
                  <a:pt x="0" y="1810049"/>
                </a:lnTo>
                <a:lnTo>
                  <a:pt x="0" y="0"/>
                </a:lnTo>
                <a:close/>
              </a:path>
            </a:pathLst>
          </a:custGeom>
          <a:blipFill>
            <a:blip r:embed="rId8"/>
            <a:stretch>
              <a:fillRect l="0" t="0" r="0" b="0"/>
            </a:stretch>
          </a:blipFill>
        </p:spPr>
      </p:sp>
      <p:sp>
        <p:nvSpPr>
          <p:cNvPr name="Freeform 13" id="13"/>
          <p:cNvSpPr/>
          <p:nvPr/>
        </p:nvSpPr>
        <p:spPr>
          <a:xfrm flipH="false" flipV="false" rot="-5400000">
            <a:off x="15660988" y="1319514"/>
            <a:ext cx="2442502" cy="754123"/>
          </a:xfrm>
          <a:custGeom>
            <a:avLst/>
            <a:gdLst/>
            <a:ahLst/>
            <a:cxnLst/>
            <a:rect r="r" b="b" t="t" l="l"/>
            <a:pathLst>
              <a:path h="754123" w="2442502">
                <a:moveTo>
                  <a:pt x="0" y="0"/>
                </a:moveTo>
                <a:lnTo>
                  <a:pt x="2442502" y="0"/>
                </a:lnTo>
                <a:lnTo>
                  <a:pt x="2442502" y="754123"/>
                </a:lnTo>
                <a:lnTo>
                  <a:pt x="0" y="754123"/>
                </a:lnTo>
                <a:lnTo>
                  <a:pt x="0" y="0"/>
                </a:lnTo>
                <a:close/>
              </a:path>
            </a:pathLst>
          </a:custGeom>
          <a:blipFill>
            <a:blip r:embed="rId9"/>
            <a:stretch>
              <a:fillRect l="0" t="0" r="0" b="0"/>
            </a:stretch>
          </a:blipFill>
        </p:spPr>
      </p:sp>
      <p:sp>
        <p:nvSpPr>
          <p:cNvPr name="Freeform 14" id="14"/>
          <p:cNvSpPr/>
          <p:nvPr/>
        </p:nvSpPr>
        <p:spPr>
          <a:xfrm flipH="false" flipV="false" rot="-285500">
            <a:off x="15799564" y="3374238"/>
            <a:ext cx="2157994" cy="2096132"/>
          </a:xfrm>
          <a:custGeom>
            <a:avLst/>
            <a:gdLst/>
            <a:ahLst/>
            <a:cxnLst/>
            <a:rect r="r" b="b" t="t" l="l"/>
            <a:pathLst>
              <a:path h="2096132" w="2157994">
                <a:moveTo>
                  <a:pt x="0" y="0"/>
                </a:moveTo>
                <a:lnTo>
                  <a:pt x="2157995" y="0"/>
                </a:lnTo>
                <a:lnTo>
                  <a:pt x="2157995" y="2096131"/>
                </a:lnTo>
                <a:lnTo>
                  <a:pt x="0" y="2096131"/>
                </a:lnTo>
                <a:lnTo>
                  <a:pt x="0" y="0"/>
                </a:lnTo>
                <a:close/>
              </a:path>
            </a:pathLst>
          </a:custGeom>
          <a:blipFill>
            <a:blip r:embed="rId10"/>
            <a:stretch>
              <a:fillRect l="0" t="0" r="0" b="0"/>
            </a:stretch>
          </a:blipFill>
        </p:spPr>
      </p:sp>
      <p:sp>
        <p:nvSpPr>
          <p:cNvPr name="Freeform 15" id="15"/>
          <p:cNvSpPr/>
          <p:nvPr/>
        </p:nvSpPr>
        <p:spPr>
          <a:xfrm flipH="false" flipV="false" rot="-253094">
            <a:off x="1461340" y="6759160"/>
            <a:ext cx="1909178" cy="1754057"/>
          </a:xfrm>
          <a:custGeom>
            <a:avLst/>
            <a:gdLst/>
            <a:ahLst/>
            <a:cxnLst/>
            <a:rect r="r" b="b" t="t" l="l"/>
            <a:pathLst>
              <a:path h="1754057" w="1909178">
                <a:moveTo>
                  <a:pt x="0" y="0"/>
                </a:moveTo>
                <a:lnTo>
                  <a:pt x="1909178" y="0"/>
                </a:lnTo>
                <a:lnTo>
                  <a:pt x="1909178" y="1754058"/>
                </a:lnTo>
                <a:lnTo>
                  <a:pt x="0" y="1754058"/>
                </a:lnTo>
                <a:lnTo>
                  <a:pt x="0" y="0"/>
                </a:lnTo>
                <a:close/>
              </a:path>
            </a:pathLst>
          </a:custGeom>
          <a:blipFill>
            <a:blip r:embed="rId11"/>
            <a:stretch>
              <a:fillRect l="0" t="0" r="0" b="0"/>
            </a:stretch>
          </a:blipFill>
        </p:spPr>
      </p:sp>
      <p:grpSp>
        <p:nvGrpSpPr>
          <p:cNvPr name="Group 16" id="16"/>
          <p:cNvGrpSpPr/>
          <p:nvPr/>
        </p:nvGrpSpPr>
        <p:grpSpPr>
          <a:xfrm rot="0">
            <a:off x="704271" y="8888688"/>
            <a:ext cx="16917988" cy="1019111"/>
            <a:chOff x="0" y="0"/>
            <a:chExt cx="4455766" cy="268408"/>
          </a:xfrm>
        </p:grpSpPr>
        <p:sp>
          <p:nvSpPr>
            <p:cNvPr name="Freeform 17" id="17"/>
            <p:cNvSpPr/>
            <p:nvPr/>
          </p:nvSpPr>
          <p:spPr>
            <a:xfrm flipH="false" flipV="false" rot="0">
              <a:off x="0" y="0"/>
              <a:ext cx="4455766" cy="268408"/>
            </a:xfrm>
            <a:custGeom>
              <a:avLst/>
              <a:gdLst/>
              <a:ahLst/>
              <a:cxnLst/>
              <a:rect r="r" b="b" t="t" l="l"/>
              <a:pathLst>
                <a:path h="268408" w="4455766">
                  <a:moveTo>
                    <a:pt x="29745" y="0"/>
                  </a:moveTo>
                  <a:lnTo>
                    <a:pt x="4426021" y="0"/>
                  </a:lnTo>
                  <a:cubicBezTo>
                    <a:pt x="4442449" y="0"/>
                    <a:pt x="4455766" y="13317"/>
                    <a:pt x="4455766" y="29745"/>
                  </a:cubicBezTo>
                  <a:lnTo>
                    <a:pt x="4455766" y="238663"/>
                  </a:lnTo>
                  <a:cubicBezTo>
                    <a:pt x="4455766" y="255090"/>
                    <a:pt x="4442449" y="268408"/>
                    <a:pt x="4426021" y="268408"/>
                  </a:cubicBezTo>
                  <a:lnTo>
                    <a:pt x="29745" y="268408"/>
                  </a:lnTo>
                  <a:cubicBezTo>
                    <a:pt x="13317" y="268408"/>
                    <a:pt x="0" y="255090"/>
                    <a:pt x="0" y="238663"/>
                  </a:cubicBezTo>
                  <a:lnTo>
                    <a:pt x="0" y="29745"/>
                  </a:lnTo>
                  <a:cubicBezTo>
                    <a:pt x="0" y="13317"/>
                    <a:pt x="13317" y="0"/>
                    <a:pt x="29745" y="0"/>
                  </a:cubicBezTo>
                  <a:close/>
                </a:path>
              </a:pathLst>
            </a:custGeom>
            <a:gradFill rotWithShape="true">
              <a:gsLst>
                <a:gs pos="0">
                  <a:srgbClr val="FF8DD1">
                    <a:alpha val="100000"/>
                  </a:srgbClr>
                </a:gs>
                <a:gs pos="100000">
                  <a:srgbClr val="FDBBEC">
                    <a:alpha val="100000"/>
                  </a:srgbClr>
                </a:gs>
              </a:gsLst>
              <a:lin ang="0"/>
            </a:gradFill>
          </p:spPr>
        </p:sp>
        <p:sp>
          <p:nvSpPr>
            <p:cNvPr name="TextBox 18" id="18"/>
            <p:cNvSpPr txBox="true"/>
            <p:nvPr/>
          </p:nvSpPr>
          <p:spPr>
            <a:xfrm>
              <a:off x="0" y="-38100"/>
              <a:ext cx="4455766" cy="306508"/>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285336" y="9024022"/>
            <a:ext cx="15755857" cy="637959"/>
          </a:xfrm>
          <a:prstGeom prst="rect">
            <a:avLst/>
          </a:prstGeom>
        </p:spPr>
        <p:txBody>
          <a:bodyPr anchor="t" rtlCol="false" tIns="0" lIns="0" bIns="0" rIns="0">
            <a:spAutoFit/>
          </a:bodyPr>
          <a:lstStyle/>
          <a:p>
            <a:pPr algn="ctr">
              <a:lnSpc>
                <a:spcPts val="5261"/>
              </a:lnSpc>
              <a:spcBef>
                <a:spcPct val="0"/>
              </a:spcBef>
            </a:pPr>
            <a:r>
              <a:rPr lang="en-US" sz="3758">
                <a:solidFill>
                  <a:srgbClr val="FFFFFF"/>
                </a:solidFill>
                <a:latin typeface="Boulder"/>
                <a:ea typeface="Boulder"/>
                <a:cs typeface="Boulder"/>
                <a:sym typeface="Boulder"/>
              </a:rPr>
              <a:t>SOLUTIONS OF EQUATIONS: ROOT-FINDING</a:t>
            </a:r>
          </a:p>
        </p:txBody>
      </p:sp>
      <p:grpSp>
        <p:nvGrpSpPr>
          <p:cNvPr name="Group 20" id="20"/>
          <p:cNvGrpSpPr/>
          <p:nvPr/>
        </p:nvGrpSpPr>
        <p:grpSpPr>
          <a:xfrm rot="0">
            <a:off x="944197" y="9057104"/>
            <a:ext cx="682278" cy="68227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FFFF"/>
            </a:solidFill>
          </p:spPr>
        </p:sp>
        <p:sp>
          <p:nvSpPr>
            <p:cNvPr name="TextBox 22" id="22"/>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700054" y="9057104"/>
            <a:ext cx="682278" cy="682278"/>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FFFF"/>
            </a:solidFill>
          </p:spPr>
        </p:sp>
        <p:sp>
          <p:nvSpPr>
            <p:cNvPr name="TextBox 25" id="25"/>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2417921" y="1676400"/>
            <a:ext cx="1201515" cy="1562100"/>
          </a:xfrm>
          <a:custGeom>
            <a:avLst/>
            <a:gdLst/>
            <a:ahLst/>
            <a:cxnLst/>
            <a:rect r="r" b="b" t="t" l="l"/>
            <a:pathLst>
              <a:path h="1562100" w="1201515">
                <a:moveTo>
                  <a:pt x="0" y="0"/>
                </a:moveTo>
                <a:lnTo>
                  <a:pt x="1201515" y="0"/>
                </a:lnTo>
                <a:lnTo>
                  <a:pt x="1201515" y="1562100"/>
                </a:lnTo>
                <a:lnTo>
                  <a:pt x="0" y="15621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3619436" y="1375902"/>
            <a:ext cx="1159013" cy="1541924"/>
          </a:xfrm>
          <a:custGeom>
            <a:avLst/>
            <a:gdLst/>
            <a:ahLst/>
            <a:cxnLst/>
            <a:rect r="r" b="b" t="t" l="l"/>
            <a:pathLst>
              <a:path h="1541924" w="1159013">
                <a:moveTo>
                  <a:pt x="0" y="0"/>
                </a:moveTo>
                <a:lnTo>
                  <a:pt x="1159013" y="0"/>
                </a:lnTo>
                <a:lnTo>
                  <a:pt x="1159013" y="1541925"/>
                </a:lnTo>
                <a:lnTo>
                  <a:pt x="0" y="154192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4778449" y="1640433"/>
            <a:ext cx="1115983" cy="1598067"/>
          </a:xfrm>
          <a:custGeom>
            <a:avLst/>
            <a:gdLst/>
            <a:ahLst/>
            <a:cxnLst/>
            <a:rect r="r" b="b" t="t" l="l"/>
            <a:pathLst>
              <a:path h="1598067" w="1115983">
                <a:moveTo>
                  <a:pt x="0" y="0"/>
                </a:moveTo>
                <a:lnTo>
                  <a:pt x="1115983" y="0"/>
                </a:lnTo>
                <a:lnTo>
                  <a:pt x="1115983" y="1598067"/>
                </a:lnTo>
                <a:lnTo>
                  <a:pt x="0" y="159806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9" id="29"/>
          <p:cNvSpPr/>
          <p:nvPr/>
        </p:nvSpPr>
        <p:spPr>
          <a:xfrm flipH="false" flipV="false" rot="0">
            <a:off x="6978565" y="1640433"/>
            <a:ext cx="1496173" cy="1428846"/>
          </a:xfrm>
          <a:custGeom>
            <a:avLst/>
            <a:gdLst/>
            <a:ahLst/>
            <a:cxnLst/>
            <a:rect r="r" b="b" t="t" l="l"/>
            <a:pathLst>
              <a:path h="1428846" w="1496173">
                <a:moveTo>
                  <a:pt x="0" y="0"/>
                </a:moveTo>
                <a:lnTo>
                  <a:pt x="1496173" y="0"/>
                </a:lnTo>
                <a:lnTo>
                  <a:pt x="1496173" y="1428846"/>
                </a:lnTo>
                <a:lnTo>
                  <a:pt x="0" y="142884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0" id="30"/>
          <p:cNvSpPr/>
          <p:nvPr/>
        </p:nvSpPr>
        <p:spPr>
          <a:xfrm flipH="false" flipV="false" rot="0">
            <a:off x="8426365" y="1348004"/>
            <a:ext cx="1177997" cy="1430766"/>
          </a:xfrm>
          <a:custGeom>
            <a:avLst/>
            <a:gdLst/>
            <a:ahLst/>
            <a:cxnLst/>
            <a:rect r="r" b="b" t="t" l="l"/>
            <a:pathLst>
              <a:path h="1430766" w="1177997">
                <a:moveTo>
                  <a:pt x="0" y="0"/>
                </a:moveTo>
                <a:lnTo>
                  <a:pt x="1177997" y="0"/>
                </a:lnTo>
                <a:lnTo>
                  <a:pt x="1177997" y="1430766"/>
                </a:lnTo>
                <a:lnTo>
                  <a:pt x="0" y="143076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1" id="31"/>
          <p:cNvSpPr/>
          <p:nvPr/>
        </p:nvSpPr>
        <p:spPr>
          <a:xfrm flipH="false" flipV="false" rot="0">
            <a:off x="5678346" y="1348004"/>
            <a:ext cx="1300219" cy="1517765"/>
          </a:xfrm>
          <a:custGeom>
            <a:avLst/>
            <a:gdLst/>
            <a:ahLst/>
            <a:cxnLst/>
            <a:rect r="r" b="b" t="t" l="l"/>
            <a:pathLst>
              <a:path h="1517765" w="1300219">
                <a:moveTo>
                  <a:pt x="0" y="0"/>
                </a:moveTo>
                <a:lnTo>
                  <a:pt x="1300219" y="0"/>
                </a:lnTo>
                <a:lnTo>
                  <a:pt x="1300219" y="1517765"/>
                </a:lnTo>
                <a:lnTo>
                  <a:pt x="0" y="151776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2" id="32"/>
          <p:cNvSpPr/>
          <p:nvPr/>
        </p:nvSpPr>
        <p:spPr>
          <a:xfrm flipH="false" flipV="false" rot="0">
            <a:off x="9604362" y="1551514"/>
            <a:ext cx="1300219" cy="1517765"/>
          </a:xfrm>
          <a:custGeom>
            <a:avLst/>
            <a:gdLst/>
            <a:ahLst/>
            <a:cxnLst/>
            <a:rect r="r" b="b" t="t" l="l"/>
            <a:pathLst>
              <a:path h="1517765" w="1300219">
                <a:moveTo>
                  <a:pt x="0" y="0"/>
                </a:moveTo>
                <a:lnTo>
                  <a:pt x="1300219" y="0"/>
                </a:lnTo>
                <a:lnTo>
                  <a:pt x="1300219" y="1517765"/>
                </a:lnTo>
                <a:lnTo>
                  <a:pt x="0" y="1517765"/>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33" id="33"/>
          <p:cNvSpPr/>
          <p:nvPr/>
        </p:nvSpPr>
        <p:spPr>
          <a:xfrm flipH="false" flipV="false" rot="0">
            <a:off x="10904581" y="1325836"/>
            <a:ext cx="1201515" cy="1562100"/>
          </a:xfrm>
          <a:custGeom>
            <a:avLst/>
            <a:gdLst/>
            <a:ahLst/>
            <a:cxnLst/>
            <a:rect r="r" b="b" t="t" l="l"/>
            <a:pathLst>
              <a:path h="1562100" w="1201515">
                <a:moveTo>
                  <a:pt x="0" y="0"/>
                </a:moveTo>
                <a:lnTo>
                  <a:pt x="1201515" y="0"/>
                </a:lnTo>
                <a:lnTo>
                  <a:pt x="1201515" y="1562100"/>
                </a:lnTo>
                <a:lnTo>
                  <a:pt x="0" y="15621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14552080" y="5936641"/>
            <a:ext cx="1164263" cy="1620265"/>
          </a:xfrm>
          <a:custGeom>
            <a:avLst/>
            <a:gdLst/>
            <a:ahLst/>
            <a:cxnLst/>
            <a:rect r="r" b="b" t="t" l="l"/>
            <a:pathLst>
              <a:path h="1620265" w="1164263">
                <a:moveTo>
                  <a:pt x="0" y="0"/>
                </a:moveTo>
                <a:lnTo>
                  <a:pt x="1164263" y="0"/>
                </a:lnTo>
                <a:lnTo>
                  <a:pt x="1164263" y="1620265"/>
                </a:lnTo>
                <a:lnTo>
                  <a:pt x="0" y="1620265"/>
                </a:lnTo>
                <a:lnTo>
                  <a:pt x="0" y="0"/>
                </a:lnTo>
                <a:close/>
              </a:path>
            </a:pathLst>
          </a:custGeom>
          <a:blipFill>
            <a:blip r:embed="rId24"/>
            <a:stretch>
              <a:fillRect l="0" t="0" r="0" b="0"/>
            </a:stretch>
          </a:blipFill>
        </p:spPr>
      </p:sp>
      <p:sp>
        <p:nvSpPr>
          <p:cNvPr name="Freeform 35" id="35"/>
          <p:cNvSpPr/>
          <p:nvPr/>
        </p:nvSpPr>
        <p:spPr>
          <a:xfrm flipH="false" flipV="false" rot="702007">
            <a:off x="13036370" y="1014389"/>
            <a:ext cx="1337018" cy="2160837"/>
          </a:xfrm>
          <a:custGeom>
            <a:avLst/>
            <a:gdLst/>
            <a:ahLst/>
            <a:cxnLst/>
            <a:rect r="r" b="b" t="t" l="l"/>
            <a:pathLst>
              <a:path h="2160837" w="1337018">
                <a:moveTo>
                  <a:pt x="0" y="0"/>
                </a:moveTo>
                <a:lnTo>
                  <a:pt x="1337018" y="0"/>
                </a:lnTo>
                <a:lnTo>
                  <a:pt x="1337018" y="2160837"/>
                </a:lnTo>
                <a:lnTo>
                  <a:pt x="0" y="216083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36" id="36"/>
          <p:cNvSpPr txBox="true"/>
          <p:nvPr/>
        </p:nvSpPr>
        <p:spPr>
          <a:xfrm rot="0">
            <a:off x="2766519" y="5709310"/>
            <a:ext cx="7394803" cy="530861"/>
          </a:xfrm>
          <a:prstGeom prst="rect">
            <a:avLst/>
          </a:prstGeom>
        </p:spPr>
        <p:txBody>
          <a:bodyPr anchor="t" rtlCol="false" tIns="0" lIns="0" bIns="0" rIns="0">
            <a:spAutoFit/>
          </a:bodyPr>
          <a:lstStyle/>
          <a:p>
            <a:pPr algn="ctr">
              <a:lnSpc>
                <a:spcPts val="3920"/>
              </a:lnSpc>
            </a:pPr>
            <a:r>
              <a:rPr lang="en-US" sz="4000">
                <a:solidFill>
                  <a:srgbClr val="FFFFFF"/>
                </a:solidFill>
                <a:latin typeface="Boulder"/>
                <a:ea typeface="Boulder"/>
                <a:cs typeface="Boulder"/>
                <a:sym typeface="Boulder"/>
              </a:rPr>
              <a:t>MEMBERS OF THE GROUP</a:t>
            </a:r>
          </a:p>
        </p:txBody>
      </p:sp>
      <p:sp>
        <p:nvSpPr>
          <p:cNvPr name="TextBox 37" id="37"/>
          <p:cNvSpPr txBox="true"/>
          <p:nvPr/>
        </p:nvSpPr>
        <p:spPr>
          <a:xfrm rot="0">
            <a:off x="3432443" y="6691321"/>
            <a:ext cx="9759503" cy="1494415"/>
          </a:xfrm>
          <a:prstGeom prst="rect">
            <a:avLst/>
          </a:prstGeom>
        </p:spPr>
        <p:txBody>
          <a:bodyPr anchor="t" rtlCol="false" tIns="0" lIns="0" bIns="0" rIns="0">
            <a:spAutoFit/>
          </a:bodyPr>
          <a:lstStyle/>
          <a:p>
            <a:pPr algn="just" marL="723811" indent="-361906" lvl="1">
              <a:lnSpc>
                <a:spcPts val="3955"/>
              </a:lnSpc>
              <a:buAutoNum type="arabicPeriod" startAt="1"/>
            </a:pPr>
            <a:r>
              <a:rPr lang="en-US" sz="3352">
                <a:solidFill>
                  <a:srgbClr val="EB379E"/>
                </a:solidFill>
                <a:latin typeface="Comic Sans"/>
                <a:ea typeface="Comic Sans"/>
                <a:cs typeface="Comic Sans"/>
                <a:sym typeface="Comic Sans"/>
              </a:rPr>
              <a:t>Olivia Natsya Yuniar (24083010012)</a:t>
            </a:r>
          </a:p>
          <a:p>
            <a:pPr algn="just" marL="723811" indent="-361906" lvl="1">
              <a:lnSpc>
                <a:spcPts val="3955"/>
              </a:lnSpc>
              <a:buAutoNum type="arabicPeriod" startAt="1"/>
            </a:pPr>
            <a:r>
              <a:rPr lang="en-US" sz="3352">
                <a:solidFill>
                  <a:srgbClr val="EB379E"/>
                </a:solidFill>
                <a:latin typeface="Comic Sans"/>
                <a:ea typeface="Comic Sans"/>
                <a:cs typeface="Comic Sans"/>
                <a:sym typeface="Comic Sans"/>
              </a:rPr>
              <a:t>Zelga Rahma Salsa Aziza (24083010015)</a:t>
            </a:r>
          </a:p>
          <a:p>
            <a:pPr algn="just" marL="723811" indent="-361906" lvl="1">
              <a:lnSpc>
                <a:spcPts val="3955"/>
              </a:lnSpc>
              <a:buAutoNum type="arabicPeriod" startAt="1"/>
            </a:pPr>
            <a:r>
              <a:rPr lang="en-US" sz="3352">
                <a:solidFill>
                  <a:srgbClr val="EB379E"/>
                </a:solidFill>
                <a:latin typeface="Comic Sans"/>
                <a:ea typeface="Comic Sans"/>
                <a:cs typeface="Comic Sans"/>
                <a:sym typeface="Comic Sans"/>
              </a:rPr>
              <a:t>Lila Fifa Ardani (24083010025)</a:t>
            </a:r>
          </a:p>
        </p:txBody>
      </p:sp>
      <p:sp>
        <p:nvSpPr>
          <p:cNvPr name="TextBox 38" id="38"/>
          <p:cNvSpPr txBox="true"/>
          <p:nvPr/>
        </p:nvSpPr>
        <p:spPr>
          <a:xfrm rot="-106999">
            <a:off x="3123153" y="3827285"/>
            <a:ext cx="12092377" cy="1618060"/>
          </a:xfrm>
          <a:prstGeom prst="rect">
            <a:avLst/>
          </a:prstGeom>
        </p:spPr>
        <p:txBody>
          <a:bodyPr anchor="t" rtlCol="false" tIns="0" lIns="0" bIns="0" rIns="0">
            <a:spAutoFit/>
          </a:bodyPr>
          <a:lstStyle/>
          <a:p>
            <a:pPr algn="ctr">
              <a:lnSpc>
                <a:spcPts val="5826"/>
              </a:lnSpc>
            </a:pPr>
            <a:r>
              <a:rPr lang="en-US" sz="8324">
                <a:solidFill>
                  <a:srgbClr val="FED5FF"/>
                </a:solidFill>
                <a:latin typeface="Genty"/>
                <a:ea typeface="Genty"/>
                <a:cs typeface="Genty"/>
                <a:sym typeface="Genty"/>
              </a:rPr>
              <a:t>Solutions of equations: Root-finding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4986847" y="2652081"/>
            <a:ext cx="8314305" cy="1377872"/>
          </a:xfrm>
          <a:prstGeom prst="rect">
            <a:avLst/>
          </a:prstGeom>
        </p:spPr>
        <p:txBody>
          <a:bodyPr anchor="t" rtlCol="false" tIns="0" lIns="0" bIns="0" rIns="0">
            <a:spAutoFit/>
          </a:bodyPr>
          <a:lstStyle/>
          <a:p>
            <a:pPr algn="ctr">
              <a:lnSpc>
                <a:spcPts val="10645"/>
              </a:lnSpc>
            </a:pPr>
            <a:r>
              <a:rPr lang="en-US" sz="7603">
                <a:solidFill>
                  <a:srgbClr val="1E3370"/>
                </a:solidFill>
                <a:latin typeface="Perandory SemiCondensed"/>
                <a:ea typeface="Perandory SemiCondensed"/>
                <a:cs typeface="Perandory SemiCondensed"/>
                <a:sym typeface="Perandory SemiCondensed"/>
              </a:rPr>
              <a:t>2.4 Secant method</a:t>
            </a:r>
          </a:p>
        </p:txBody>
      </p:sp>
      <p:sp>
        <p:nvSpPr>
          <p:cNvPr name="TextBox 13" id="13"/>
          <p:cNvSpPr txBox="true"/>
          <p:nvPr/>
        </p:nvSpPr>
        <p:spPr>
          <a:xfrm rot="0">
            <a:off x="4261694" y="4452601"/>
            <a:ext cx="9764613" cy="4000766"/>
          </a:xfrm>
          <a:prstGeom prst="rect">
            <a:avLst/>
          </a:prstGeom>
        </p:spPr>
        <p:txBody>
          <a:bodyPr anchor="t" rtlCol="false" tIns="0" lIns="0" bIns="0" rIns="0">
            <a:spAutoFit/>
          </a:bodyPr>
          <a:lstStyle/>
          <a:p>
            <a:pPr algn="l" marL="832201" indent="-416100" lvl="1">
              <a:lnSpc>
                <a:spcPts val="4548"/>
              </a:lnSpc>
              <a:buFont typeface="Arial"/>
              <a:buChar char="•"/>
            </a:pPr>
            <a:r>
              <a:rPr lang="en-US" sz="3854">
                <a:solidFill>
                  <a:srgbClr val="EB379E"/>
                </a:solidFill>
                <a:latin typeface="Canva Sans"/>
                <a:ea typeface="Canva Sans"/>
                <a:cs typeface="Canva Sans"/>
                <a:sym typeface="Canva Sans"/>
              </a:rPr>
              <a:t>Secant Method Concept</a:t>
            </a:r>
          </a:p>
          <a:p>
            <a:pPr algn="l">
              <a:lnSpc>
                <a:spcPts val="4548"/>
              </a:lnSpc>
            </a:pPr>
          </a:p>
          <a:p>
            <a:pPr algn="just">
              <a:lnSpc>
                <a:spcPts val="4548"/>
              </a:lnSpc>
            </a:pPr>
            <a:r>
              <a:rPr lang="en-US" sz="3854">
                <a:solidFill>
                  <a:srgbClr val="EB379E"/>
                </a:solidFill>
                <a:latin typeface="Canva Sans"/>
                <a:ea typeface="Canva Sans"/>
                <a:cs typeface="Canva Sans"/>
                <a:sym typeface="Canva Sans"/>
              </a:rPr>
              <a:t>The Secant Method is an extension of the Newton-Raphson method that does not require derivatives of functions. The finite difference approach is used to estimate derivatives numerically.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Freeform 12" id="12"/>
          <p:cNvSpPr/>
          <p:nvPr/>
        </p:nvSpPr>
        <p:spPr>
          <a:xfrm flipH="false" flipV="false" rot="0">
            <a:off x="3565837" y="3515666"/>
            <a:ext cx="11156326" cy="4924250"/>
          </a:xfrm>
          <a:custGeom>
            <a:avLst/>
            <a:gdLst/>
            <a:ahLst/>
            <a:cxnLst/>
            <a:rect r="r" b="b" t="t" l="l"/>
            <a:pathLst>
              <a:path h="4924250" w="11156326">
                <a:moveTo>
                  <a:pt x="0" y="0"/>
                </a:moveTo>
                <a:lnTo>
                  <a:pt x="11156326" y="0"/>
                </a:lnTo>
                <a:lnTo>
                  <a:pt x="11156326" y="4924250"/>
                </a:lnTo>
                <a:lnTo>
                  <a:pt x="0" y="4924250"/>
                </a:lnTo>
                <a:lnTo>
                  <a:pt x="0" y="0"/>
                </a:lnTo>
                <a:close/>
              </a:path>
            </a:pathLst>
          </a:custGeom>
          <a:blipFill>
            <a:blip r:embed="rId14"/>
            <a:stretch>
              <a:fillRect l="0" t="0" r="0" b="0"/>
            </a:stretch>
          </a:blipFill>
        </p:spPr>
      </p:sp>
      <p:sp>
        <p:nvSpPr>
          <p:cNvPr name="TextBox 13" id="13"/>
          <p:cNvSpPr txBox="true"/>
          <p:nvPr/>
        </p:nvSpPr>
        <p:spPr>
          <a:xfrm rot="0">
            <a:off x="3577194" y="2330411"/>
            <a:ext cx="11199621" cy="1019780"/>
          </a:xfrm>
          <a:prstGeom prst="rect">
            <a:avLst/>
          </a:prstGeom>
        </p:spPr>
        <p:txBody>
          <a:bodyPr anchor="t" rtlCol="false" tIns="0" lIns="0" bIns="0" rIns="0">
            <a:spAutoFit/>
          </a:bodyPr>
          <a:lstStyle/>
          <a:p>
            <a:pPr algn="just">
              <a:lnSpc>
                <a:spcPts val="4023"/>
              </a:lnSpc>
            </a:pPr>
            <a:r>
              <a:rPr lang="en-US" sz="3409">
                <a:solidFill>
                  <a:srgbClr val="EB379E"/>
                </a:solidFill>
                <a:latin typeface="Canva Sans"/>
                <a:ea typeface="Canva Sans"/>
                <a:cs typeface="Canva Sans"/>
                <a:sym typeface="Canva Sans"/>
              </a:rPr>
              <a:t> Let’s find t</a:t>
            </a:r>
            <a:r>
              <a:rPr lang="en-US" sz="3409">
                <a:solidFill>
                  <a:srgbClr val="EB379E"/>
                </a:solidFill>
                <a:latin typeface="Canva Sans"/>
                <a:ea typeface="Canva Sans"/>
                <a:cs typeface="Canva Sans"/>
                <a:sym typeface="Canva Sans"/>
              </a:rPr>
              <a:t>he root of f(x) = cosx-x using the secant method, using 0.5 and 1 as the initial guesses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4986847" y="2652081"/>
            <a:ext cx="8314305" cy="1377872"/>
          </a:xfrm>
          <a:prstGeom prst="rect">
            <a:avLst/>
          </a:prstGeom>
        </p:spPr>
        <p:txBody>
          <a:bodyPr anchor="t" rtlCol="false" tIns="0" lIns="0" bIns="0" rIns="0">
            <a:spAutoFit/>
          </a:bodyPr>
          <a:lstStyle/>
          <a:p>
            <a:pPr algn="ctr">
              <a:lnSpc>
                <a:spcPts val="10645"/>
              </a:lnSpc>
            </a:pPr>
            <a:r>
              <a:rPr lang="en-US" sz="7603">
                <a:solidFill>
                  <a:srgbClr val="1E3370"/>
                </a:solidFill>
                <a:latin typeface="Perandory SemiCondensed"/>
                <a:ea typeface="Perandory SemiCondensed"/>
                <a:cs typeface="Perandory SemiCondensed"/>
                <a:sym typeface="Perandory SemiCondensed"/>
              </a:rPr>
              <a:t>2.4 Secant method</a:t>
            </a:r>
          </a:p>
        </p:txBody>
      </p:sp>
      <p:sp>
        <p:nvSpPr>
          <p:cNvPr name="TextBox 13" id="13"/>
          <p:cNvSpPr txBox="true"/>
          <p:nvPr/>
        </p:nvSpPr>
        <p:spPr>
          <a:xfrm rot="0">
            <a:off x="4261694" y="4452601"/>
            <a:ext cx="9764613" cy="4000766"/>
          </a:xfrm>
          <a:prstGeom prst="rect">
            <a:avLst/>
          </a:prstGeom>
        </p:spPr>
        <p:txBody>
          <a:bodyPr anchor="t" rtlCol="false" tIns="0" lIns="0" bIns="0" rIns="0">
            <a:spAutoFit/>
          </a:bodyPr>
          <a:lstStyle/>
          <a:p>
            <a:pPr algn="l" marL="832201" indent="-416100" lvl="1">
              <a:lnSpc>
                <a:spcPts val="4548"/>
              </a:lnSpc>
              <a:buFont typeface="Arial"/>
              <a:buChar char="•"/>
            </a:pPr>
            <a:r>
              <a:rPr lang="en-US" sz="3854">
                <a:solidFill>
                  <a:srgbClr val="EB379E"/>
                </a:solidFill>
                <a:latin typeface="Canva Sans"/>
                <a:ea typeface="Canva Sans"/>
                <a:cs typeface="Canva Sans"/>
                <a:sym typeface="Canva Sans"/>
              </a:rPr>
              <a:t>Characteristics and Convergence</a:t>
            </a:r>
          </a:p>
          <a:p>
            <a:pPr algn="l">
              <a:lnSpc>
                <a:spcPts val="4548"/>
              </a:lnSpc>
            </a:pPr>
          </a:p>
          <a:p>
            <a:pPr algn="just">
              <a:lnSpc>
                <a:spcPts val="4548"/>
              </a:lnSpc>
            </a:pPr>
            <a:r>
              <a:rPr lang="en-US" sz="3854">
                <a:solidFill>
                  <a:srgbClr val="EB379E"/>
                </a:solidFill>
                <a:latin typeface="Canva Sans"/>
                <a:ea typeface="Canva Sans"/>
                <a:cs typeface="Canva Sans"/>
                <a:sym typeface="Canva Sans"/>
              </a:rPr>
              <a:t>This method requires two initial guesses to find the roots of the equation and has a superlinear convergence rate with a convergence ratio of approximately</a:t>
            </a:r>
          </a:p>
          <a:p>
            <a:pPr algn="just">
              <a:lnSpc>
                <a:spcPts val="4548"/>
              </a:lnSpc>
            </a:pPr>
            <a:r>
              <a:rPr lang="en-US" sz="3854">
                <a:solidFill>
                  <a:srgbClr val="EB379E"/>
                </a:solidFill>
                <a:latin typeface="Canva Sans"/>
                <a:ea typeface="Canva Sans"/>
                <a:cs typeface="Canva Sans"/>
                <a:sym typeface="Canva Sans"/>
              </a:rPr>
              <a:t> r ≈ 1.62.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4986847" y="2652081"/>
            <a:ext cx="8314305" cy="1377872"/>
          </a:xfrm>
          <a:prstGeom prst="rect">
            <a:avLst/>
          </a:prstGeom>
        </p:spPr>
        <p:txBody>
          <a:bodyPr anchor="t" rtlCol="false" tIns="0" lIns="0" bIns="0" rIns="0">
            <a:spAutoFit/>
          </a:bodyPr>
          <a:lstStyle/>
          <a:p>
            <a:pPr algn="ctr">
              <a:lnSpc>
                <a:spcPts val="10645"/>
              </a:lnSpc>
            </a:pPr>
            <a:r>
              <a:rPr lang="en-US" sz="7603">
                <a:solidFill>
                  <a:srgbClr val="1E3370"/>
                </a:solidFill>
                <a:latin typeface="Perandory SemiCondensed"/>
                <a:ea typeface="Perandory SemiCondensed"/>
                <a:cs typeface="Perandory SemiCondensed"/>
                <a:sym typeface="Perandory SemiCondensed"/>
              </a:rPr>
              <a:t>2.5 Muller’s method</a:t>
            </a:r>
          </a:p>
        </p:txBody>
      </p:sp>
      <p:sp>
        <p:nvSpPr>
          <p:cNvPr name="TextBox 13" id="13"/>
          <p:cNvSpPr txBox="true"/>
          <p:nvPr/>
        </p:nvSpPr>
        <p:spPr>
          <a:xfrm rot="0">
            <a:off x="4261694" y="4452601"/>
            <a:ext cx="9764613" cy="3429266"/>
          </a:xfrm>
          <a:prstGeom prst="rect">
            <a:avLst/>
          </a:prstGeom>
        </p:spPr>
        <p:txBody>
          <a:bodyPr anchor="t" rtlCol="false" tIns="0" lIns="0" bIns="0" rIns="0">
            <a:spAutoFit/>
          </a:bodyPr>
          <a:lstStyle/>
          <a:p>
            <a:pPr algn="ctr">
              <a:lnSpc>
                <a:spcPts val="4548"/>
              </a:lnSpc>
            </a:pPr>
            <a:r>
              <a:rPr lang="en-US" sz="3854">
                <a:solidFill>
                  <a:srgbClr val="EB379E"/>
                </a:solidFill>
                <a:latin typeface="Canva Sans"/>
                <a:ea typeface="Canva Sans"/>
                <a:cs typeface="Canva Sans"/>
                <a:sym typeface="Canva Sans"/>
              </a:rPr>
              <a:t>Muller's method uses a quadratic parabola approximation through three points to find the roots of a function, forming a quadratic polynomial that estimates the roots more accurately than the Secant method.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354140" y="320316"/>
            <a:ext cx="16681946" cy="9966684"/>
          </a:xfrm>
          <a:custGeom>
            <a:avLst/>
            <a:gdLst/>
            <a:ahLst/>
            <a:cxnLst/>
            <a:rect r="r" b="b" t="t" l="l"/>
            <a:pathLst>
              <a:path h="9966684" w="16681946">
                <a:moveTo>
                  <a:pt x="0" y="0"/>
                </a:moveTo>
                <a:lnTo>
                  <a:pt x="16681945" y="0"/>
                </a:lnTo>
                <a:lnTo>
                  <a:pt x="16681945" y="9966684"/>
                </a:lnTo>
                <a:lnTo>
                  <a:pt x="0" y="9966684"/>
                </a:lnTo>
                <a:lnTo>
                  <a:pt x="0" y="0"/>
                </a:lnTo>
                <a:close/>
              </a:path>
            </a:pathLst>
          </a:custGeom>
          <a:blipFill>
            <a:blip r:embed="rId6"/>
            <a:stretch>
              <a:fillRect l="0" t="0" r="-489" b="-35580"/>
            </a:stretch>
          </a:blipFill>
        </p:spPr>
      </p:sp>
      <p:sp>
        <p:nvSpPr>
          <p:cNvPr name="Freeform 7" id="7"/>
          <p:cNvSpPr/>
          <p:nvPr/>
        </p:nvSpPr>
        <p:spPr>
          <a:xfrm flipH="false" flipV="false" rot="-442492">
            <a:off x="145759" y="-300791"/>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7"/>
            <a:stretch>
              <a:fillRect l="0" t="0" r="0" b="0"/>
            </a:stretch>
          </a:blipFill>
        </p:spPr>
      </p:sp>
      <p:sp>
        <p:nvSpPr>
          <p:cNvPr name="Freeform 8" id="8"/>
          <p:cNvSpPr/>
          <p:nvPr/>
        </p:nvSpPr>
        <p:spPr>
          <a:xfrm flipH="false" flipV="false" rot="-5400000">
            <a:off x="15338052" y="1341245"/>
            <a:ext cx="2953863" cy="912005"/>
          </a:xfrm>
          <a:custGeom>
            <a:avLst/>
            <a:gdLst/>
            <a:ahLst/>
            <a:cxnLst/>
            <a:rect r="r" b="b" t="t" l="l"/>
            <a:pathLst>
              <a:path h="912005" w="2953863">
                <a:moveTo>
                  <a:pt x="0" y="0"/>
                </a:moveTo>
                <a:lnTo>
                  <a:pt x="2953863" y="0"/>
                </a:lnTo>
                <a:lnTo>
                  <a:pt x="2953863" y="912005"/>
                </a:lnTo>
                <a:lnTo>
                  <a:pt x="0" y="912005"/>
                </a:lnTo>
                <a:lnTo>
                  <a:pt x="0" y="0"/>
                </a:lnTo>
                <a:close/>
              </a:path>
            </a:pathLst>
          </a:custGeom>
          <a:blipFill>
            <a:blip r:embed="rId8"/>
            <a:stretch>
              <a:fillRect l="0" t="0" r="0" b="0"/>
            </a:stretch>
          </a:blipFill>
        </p:spPr>
      </p:sp>
      <p:sp>
        <p:nvSpPr>
          <p:cNvPr name="Freeform 9" id="9"/>
          <p:cNvSpPr/>
          <p:nvPr/>
        </p:nvSpPr>
        <p:spPr>
          <a:xfrm flipH="false" flipV="false" rot="0">
            <a:off x="1321054" y="1983933"/>
            <a:ext cx="7822946" cy="5026243"/>
          </a:xfrm>
          <a:custGeom>
            <a:avLst/>
            <a:gdLst/>
            <a:ahLst/>
            <a:cxnLst/>
            <a:rect r="r" b="b" t="t" l="l"/>
            <a:pathLst>
              <a:path h="5026243" w="7822946">
                <a:moveTo>
                  <a:pt x="0" y="0"/>
                </a:moveTo>
                <a:lnTo>
                  <a:pt x="7822946" y="0"/>
                </a:lnTo>
                <a:lnTo>
                  <a:pt x="7822946" y="5026243"/>
                </a:lnTo>
                <a:lnTo>
                  <a:pt x="0" y="5026243"/>
                </a:lnTo>
                <a:lnTo>
                  <a:pt x="0" y="0"/>
                </a:lnTo>
                <a:close/>
              </a:path>
            </a:pathLst>
          </a:custGeom>
          <a:blipFill>
            <a:blip r:embed="rId9"/>
            <a:stretch>
              <a:fillRect l="0" t="0" r="0" b="0"/>
            </a:stretch>
          </a:blipFill>
        </p:spPr>
      </p:sp>
      <p:sp>
        <p:nvSpPr>
          <p:cNvPr name="Freeform 10" id="10"/>
          <p:cNvSpPr/>
          <p:nvPr/>
        </p:nvSpPr>
        <p:spPr>
          <a:xfrm flipH="false" flipV="false" rot="0">
            <a:off x="1321054" y="7019701"/>
            <a:ext cx="9701422" cy="2740652"/>
          </a:xfrm>
          <a:custGeom>
            <a:avLst/>
            <a:gdLst/>
            <a:ahLst/>
            <a:cxnLst/>
            <a:rect r="r" b="b" t="t" l="l"/>
            <a:pathLst>
              <a:path h="2740652" w="9701422">
                <a:moveTo>
                  <a:pt x="0" y="0"/>
                </a:moveTo>
                <a:lnTo>
                  <a:pt x="9701421" y="0"/>
                </a:lnTo>
                <a:lnTo>
                  <a:pt x="9701421" y="2740651"/>
                </a:lnTo>
                <a:lnTo>
                  <a:pt x="0" y="2740651"/>
                </a:lnTo>
                <a:lnTo>
                  <a:pt x="0" y="0"/>
                </a:lnTo>
                <a:close/>
              </a:path>
            </a:pathLst>
          </a:custGeom>
          <a:blipFill>
            <a:blip r:embed="rId10"/>
            <a:stretch>
              <a:fillRect l="0" t="0" r="0" b="0"/>
            </a:stretch>
          </a:blipFill>
        </p:spPr>
      </p:sp>
      <p:sp>
        <p:nvSpPr>
          <p:cNvPr name="TextBox 11" id="11"/>
          <p:cNvSpPr txBox="true"/>
          <p:nvPr/>
        </p:nvSpPr>
        <p:spPr>
          <a:xfrm rot="0">
            <a:off x="11529802" y="2870028"/>
            <a:ext cx="4693975" cy="5715266"/>
          </a:xfrm>
          <a:prstGeom prst="rect">
            <a:avLst/>
          </a:prstGeom>
        </p:spPr>
        <p:txBody>
          <a:bodyPr anchor="t" rtlCol="false" tIns="0" lIns="0" bIns="0" rIns="0">
            <a:spAutoFit/>
          </a:bodyPr>
          <a:lstStyle/>
          <a:p>
            <a:pPr algn="l">
              <a:lnSpc>
                <a:spcPts val="4548"/>
              </a:lnSpc>
            </a:pPr>
            <a:r>
              <a:rPr lang="en-US" sz="3854">
                <a:solidFill>
                  <a:srgbClr val="EB379E"/>
                </a:solidFill>
                <a:latin typeface="Canva Sans"/>
                <a:ea typeface="Canva Sans"/>
                <a:cs typeface="Canva Sans"/>
                <a:sym typeface="Canva Sans"/>
              </a:rPr>
              <a:t>The polynomial</a:t>
            </a:r>
          </a:p>
          <a:p>
            <a:pPr algn="l">
              <a:lnSpc>
                <a:spcPts val="4548"/>
              </a:lnSpc>
            </a:pPr>
          </a:p>
          <a:p>
            <a:pPr algn="l">
              <a:lnSpc>
                <a:spcPts val="4548"/>
              </a:lnSpc>
            </a:pPr>
            <a:r>
              <a:rPr lang="en-US" sz="3854">
                <a:solidFill>
                  <a:srgbClr val="EB379E"/>
                </a:solidFill>
                <a:latin typeface="Canva Sans"/>
                <a:ea typeface="Canva Sans"/>
                <a:cs typeface="Canva Sans"/>
                <a:sym typeface="Canva Sans"/>
              </a:rPr>
              <a:t> has three real roots, and two complex roots that are conjugates. Let’s find them all, by experimenting with various initial guesses.</a:t>
            </a:r>
          </a:p>
        </p:txBody>
      </p:sp>
      <p:sp>
        <p:nvSpPr>
          <p:cNvPr name="TextBox 12" id="12"/>
          <p:cNvSpPr txBox="true"/>
          <p:nvPr/>
        </p:nvSpPr>
        <p:spPr>
          <a:xfrm rot="0">
            <a:off x="9144000" y="1482631"/>
            <a:ext cx="4771603" cy="1377872"/>
          </a:xfrm>
          <a:prstGeom prst="rect">
            <a:avLst/>
          </a:prstGeom>
        </p:spPr>
        <p:txBody>
          <a:bodyPr anchor="t" rtlCol="false" tIns="0" lIns="0" bIns="0" rIns="0">
            <a:spAutoFit/>
          </a:bodyPr>
          <a:lstStyle/>
          <a:p>
            <a:pPr algn="ctr">
              <a:lnSpc>
                <a:spcPts val="10645"/>
              </a:lnSpc>
            </a:pPr>
            <a:r>
              <a:rPr lang="en-US" sz="7603">
                <a:solidFill>
                  <a:srgbClr val="1E3370"/>
                </a:solidFill>
                <a:latin typeface="Perandory SemiCondensed"/>
                <a:ea typeface="Perandory SemiCondensed"/>
                <a:cs typeface="Perandory SemiCondensed"/>
                <a:sym typeface="Perandory SemiCondensed"/>
              </a:rPr>
              <a:t>example : </a:t>
            </a:r>
          </a:p>
        </p:txBody>
      </p:sp>
      <p:pic>
        <p:nvPicPr>
          <p:cNvPr name="Picture 13" id="13"/>
          <p:cNvPicPr>
            <a:picLocks noChangeAspect="true"/>
          </p:cNvPicPr>
          <p:nvPr/>
        </p:nvPicPr>
        <p:blipFill>
          <a:blip r:embed="rId11"/>
          <a:stretch>
            <a:fillRect/>
          </a:stretch>
        </p:blipFill>
        <p:spPr>
          <a:xfrm rot="0">
            <a:off x="11177177" y="3145264"/>
            <a:ext cx="4460099" cy="1211602"/>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4986847" y="2652081"/>
            <a:ext cx="8314305" cy="1377872"/>
          </a:xfrm>
          <a:prstGeom prst="rect">
            <a:avLst/>
          </a:prstGeom>
        </p:spPr>
        <p:txBody>
          <a:bodyPr anchor="t" rtlCol="false" tIns="0" lIns="0" bIns="0" rIns="0">
            <a:spAutoFit/>
          </a:bodyPr>
          <a:lstStyle/>
          <a:p>
            <a:pPr algn="ctr">
              <a:lnSpc>
                <a:spcPts val="10645"/>
              </a:lnSpc>
            </a:pPr>
            <a:r>
              <a:rPr lang="en-US" sz="7603">
                <a:solidFill>
                  <a:srgbClr val="1E3370"/>
                </a:solidFill>
                <a:latin typeface="Perandory SemiCondensed"/>
                <a:ea typeface="Perandory SemiCondensed"/>
                <a:cs typeface="Perandory SemiCondensed"/>
                <a:sym typeface="Perandory SemiCondensed"/>
              </a:rPr>
              <a:t>2.6 Fixed-point iteration</a:t>
            </a:r>
          </a:p>
        </p:txBody>
      </p:sp>
      <p:sp>
        <p:nvSpPr>
          <p:cNvPr name="TextBox 13" id="13"/>
          <p:cNvSpPr txBox="true"/>
          <p:nvPr/>
        </p:nvSpPr>
        <p:spPr>
          <a:xfrm rot="0">
            <a:off x="4076245" y="4397592"/>
            <a:ext cx="10550863" cy="2286266"/>
          </a:xfrm>
          <a:prstGeom prst="rect">
            <a:avLst/>
          </a:prstGeom>
        </p:spPr>
        <p:txBody>
          <a:bodyPr anchor="t" rtlCol="false" tIns="0" lIns="0" bIns="0" rIns="0">
            <a:spAutoFit/>
          </a:bodyPr>
          <a:lstStyle/>
          <a:p>
            <a:pPr algn="ctr">
              <a:lnSpc>
                <a:spcPts val="4548"/>
              </a:lnSpc>
            </a:pPr>
            <a:r>
              <a:rPr lang="en-US" sz="3854">
                <a:solidFill>
                  <a:srgbClr val="EB379E"/>
                </a:solidFill>
                <a:latin typeface="Canva Sans"/>
                <a:ea typeface="Canva Sans"/>
                <a:cs typeface="Canva Sans"/>
                <a:sym typeface="Canva Sans"/>
              </a:rPr>
              <a:t>Fixed-point iteration is a method of finding the value of x that satisfies an equation, by repeating the calculation many times until the result is stable.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4775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0">
            <a:off x="15935644" y="8469110"/>
            <a:ext cx="867653" cy="1477428"/>
          </a:xfrm>
          <a:custGeom>
            <a:avLst/>
            <a:gdLst/>
            <a:ahLst/>
            <a:cxnLst/>
            <a:rect r="r" b="b" t="t" l="l"/>
            <a:pathLst>
              <a:path h="1477428" w="867653">
                <a:moveTo>
                  <a:pt x="0" y="0"/>
                </a:moveTo>
                <a:lnTo>
                  <a:pt x="867653" y="0"/>
                </a:lnTo>
                <a:lnTo>
                  <a:pt x="867653" y="1477428"/>
                </a:lnTo>
                <a:lnTo>
                  <a:pt x="0" y="14774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9"/>
            <a:stretch>
              <a:fillRect l="0" t="0" r="0" b="0"/>
            </a:stretch>
          </a:blipFill>
        </p:spPr>
      </p:sp>
      <p:sp>
        <p:nvSpPr>
          <p:cNvPr name="Freeform 9" id="9"/>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0"/>
            <a:stretch>
              <a:fillRect l="0" t="0" r="0" b="0"/>
            </a:stretch>
          </a:blipFill>
        </p:spPr>
      </p:sp>
      <p:sp>
        <p:nvSpPr>
          <p:cNvPr name="Freeform 10" id="10"/>
          <p:cNvSpPr/>
          <p:nvPr/>
        </p:nvSpPr>
        <p:spPr>
          <a:xfrm flipH="false" flipV="false" rot="0">
            <a:off x="1791242" y="3650707"/>
            <a:ext cx="7352758" cy="4818403"/>
          </a:xfrm>
          <a:custGeom>
            <a:avLst/>
            <a:gdLst/>
            <a:ahLst/>
            <a:cxnLst/>
            <a:rect r="r" b="b" t="t" l="l"/>
            <a:pathLst>
              <a:path h="4818403" w="7352758">
                <a:moveTo>
                  <a:pt x="0" y="0"/>
                </a:moveTo>
                <a:lnTo>
                  <a:pt x="7352758" y="0"/>
                </a:lnTo>
                <a:lnTo>
                  <a:pt x="7352758" y="4818403"/>
                </a:lnTo>
                <a:lnTo>
                  <a:pt x="0" y="4818403"/>
                </a:lnTo>
                <a:lnTo>
                  <a:pt x="0" y="0"/>
                </a:lnTo>
                <a:close/>
              </a:path>
            </a:pathLst>
          </a:custGeom>
          <a:blipFill>
            <a:blip r:embed="rId11"/>
            <a:stretch>
              <a:fillRect l="0" t="0" r="0" b="0"/>
            </a:stretch>
          </a:blipFill>
        </p:spPr>
      </p:sp>
      <p:sp>
        <p:nvSpPr>
          <p:cNvPr name="Freeform 11" id="11"/>
          <p:cNvSpPr/>
          <p:nvPr/>
        </p:nvSpPr>
        <p:spPr>
          <a:xfrm flipH="false" flipV="false" rot="0">
            <a:off x="9614006" y="3650707"/>
            <a:ext cx="6321638" cy="1684612"/>
          </a:xfrm>
          <a:custGeom>
            <a:avLst/>
            <a:gdLst/>
            <a:ahLst/>
            <a:cxnLst/>
            <a:rect r="r" b="b" t="t" l="l"/>
            <a:pathLst>
              <a:path h="1684612" w="6321638">
                <a:moveTo>
                  <a:pt x="0" y="0"/>
                </a:moveTo>
                <a:lnTo>
                  <a:pt x="6321638" y="0"/>
                </a:lnTo>
                <a:lnTo>
                  <a:pt x="6321638" y="1684612"/>
                </a:lnTo>
                <a:lnTo>
                  <a:pt x="0" y="1684612"/>
                </a:lnTo>
                <a:lnTo>
                  <a:pt x="0" y="0"/>
                </a:lnTo>
                <a:close/>
              </a:path>
            </a:pathLst>
          </a:custGeom>
          <a:blipFill>
            <a:blip r:embed="rId12"/>
            <a:stretch>
              <a:fillRect l="0" t="0" r="0" b="0"/>
            </a:stretch>
          </a:blipFill>
        </p:spPr>
      </p:sp>
      <p:sp>
        <p:nvSpPr>
          <p:cNvPr name="TextBox 12" id="12"/>
          <p:cNvSpPr txBox="true"/>
          <p:nvPr/>
        </p:nvSpPr>
        <p:spPr>
          <a:xfrm rot="0">
            <a:off x="1687809" y="2272834"/>
            <a:ext cx="4771603" cy="1377872"/>
          </a:xfrm>
          <a:prstGeom prst="rect">
            <a:avLst/>
          </a:prstGeom>
        </p:spPr>
        <p:txBody>
          <a:bodyPr anchor="t" rtlCol="false" tIns="0" lIns="0" bIns="0" rIns="0">
            <a:spAutoFit/>
          </a:bodyPr>
          <a:lstStyle/>
          <a:p>
            <a:pPr algn="ctr">
              <a:lnSpc>
                <a:spcPts val="10645"/>
              </a:lnSpc>
            </a:pPr>
            <a:r>
              <a:rPr lang="en-US" sz="7603">
                <a:solidFill>
                  <a:srgbClr val="1E3370"/>
                </a:solidFill>
                <a:latin typeface="Perandory SemiCondensed"/>
                <a:ea typeface="Perandory SemiCondensed"/>
                <a:cs typeface="Perandory SemiCondensed"/>
                <a:sym typeface="Perandory SemiCondensed"/>
              </a:rPr>
              <a:t>example : </a:t>
            </a:r>
          </a:p>
        </p:txBody>
      </p:sp>
      <p:sp>
        <p:nvSpPr>
          <p:cNvPr name="TextBox 13" id="13"/>
          <p:cNvSpPr txBox="true"/>
          <p:nvPr/>
        </p:nvSpPr>
        <p:spPr>
          <a:xfrm rot="0">
            <a:off x="5651427" y="2342660"/>
            <a:ext cx="9381160" cy="1308047"/>
          </a:xfrm>
          <a:prstGeom prst="rect">
            <a:avLst/>
          </a:prstGeom>
        </p:spPr>
        <p:txBody>
          <a:bodyPr anchor="t" rtlCol="false" tIns="0" lIns="0" bIns="0" rIns="0">
            <a:spAutoFit/>
          </a:bodyPr>
          <a:lstStyle/>
          <a:p>
            <a:pPr algn="ctr">
              <a:lnSpc>
                <a:spcPts val="3475"/>
              </a:lnSpc>
            </a:pPr>
            <a:r>
              <a:rPr lang="en-US" sz="2945">
                <a:solidFill>
                  <a:srgbClr val="EB379E"/>
                </a:solidFill>
                <a:latin typeface="Canva Sans"/>
                <a:ea typeface="Canva Sans"/>
                <a:cs typeface="Canva Sans"/>
                <a:sym typeface="Canva Sans"/>
              </a:rPr>
              <a:t>Consider the root-finding problem </a:t>
            </a:r>
          </a:p>
          <a:p>
            <a:pPr algn="ctr">
              <a:lnSpc>
                <a:spcPts val="3475"/>
              </a:lnSpc>
            </a:pPr>
          </a:p>
          <a:p>
            <a:pPr algn="ctr">
              <a:lnSpc>
                <a:spcPts val="3475"/>
              </a:lnSpc>
            </a:pPr>
            <a:r>
              <a:rPr lang="en-US" sz="2945">
                <a:solidFill>
                  <a:srgbClr val="EB379E"/>
                </a:solidFill>
                <a:latin typeface="Canva Sans"/>
                <a:ea typeface="Canva Sans"/>
                <a:cs typeface="Canva Sans"/>
                <a:sym typeface="Canva Sans"/>
              </a:rPr>
              <a:t>on [1,3]</a:t>
            </a:r>
          </a:p>
        </p:txBody>
      </p:sp>
      <p:pic>
        <p:nvPicPr>
          <p:cNvPr name="Picture 14" id="14"/>
          <p:cNvPicPr>
            <a:picLocks noChangeAspect="true"/>
          </p:cNvPicPr>
          <p:nvPr/>
        </p:nvPicPr>
        <p:blipFill>
          <a:blip r:embed="rId13"/>
          <a:stretch>
            <a:fillRect/>
          </a:stretch>
        </p:blipFill>
        <p:spPr>
          <a:xfrm rot="0">
            <a:off x="8397377" y="2448083"/>
            <a:ext cx="3889261" cy="1087675"/>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3318325" y="5289996"/>
            <a:ext cx="11811431" cy="2286266"/>
          </a:xfrm>
          <a:prstGeom prst="rect">
            <a:avLst/>
          </a:prstGeom>
        </p:spPr>
        <p:txBody>
          <a:bodyPr anchor="t" rtlCol="false" tIns="0" lIns="0" bIns="0" rIns="0">
            <a:spAutoFit/>
          </a:bodyPr>
          <a:lstStyle/>
          <a:p>
            <a:pPr algn="ctr">
              <a:lnSpc>
                <a:spcPts val="4548"/>
              </a:lnSpc>
            </a:pPr>
            <a:r>
              <a:rPr lang="en-US" sz="3854">
                <a:solidFill>
                  <a:srgbClr val="EB379E"/>
                </a:solidFill>
                <a:latin typeface="Canva Sans"/>
                <a:ea typeface="Canva Sans"/>
                <a:cs typeface="Canva Sans"/>
                <a:sym typeface="Canva Sans"/>
              </a:rPr>
              <a:t>then the iteration has a convergence order = α.</a:t>
            </a:r>
          </a:p>
          <a:p>
            <a:pPr algn="ctr">
              <a:lnSpc>
                <a:spcPts val="4548"/>
              </a:lnSpc>
            </a:pPr>
            <a:r>
              <a:rPr lang="en-US" sz="3854">
                <a:solidFill>
                  <a:srgbClr val="EB379E"/>
                </a:solidFill>
                <a:latin typeface="Canva Sans"/>
                <a:ea typeface="Canva Sans"/>
                <a:cs typeface="Canva Sans"/>
                <a:sym typeface="Canva Sans"/>
              </a:rPr>
              <a:t>α = 1 → linear convergence (slow)</a:t>
            </a:r>
          </a:p>
          <a:p>
            <a:pPr algn="ctr">
              <a:lnSpc>
                <a:spcPts val="4548"/>
              </a:lnSpc>
            </a:pPr>
            <a:r>
              <a:rPr lang="en-US" sz="3854">
                <a:solidFill>
                  <a:srgbClr val="EB379E"/>
                </a:solidFill>
                <a:latin typeface="Canva Sans"/>
                <a:ea typeface="Canva Sans"/>
                <a:cs typeface="Canva Sans"/>
                <a:sym typeface="Canva Sans"/>
              </a:rPr>
              <a:t>α = 2 → quadratic convergence (fast)</a:t>
            </a:r>
          </a:p>
          <a:p>
            <a:pPr algn="ctr">
              <a:lnSpc>
                <a:spcPts val="4548"/>
              </a:lnSpc>
            </a:pPr>
            <a:r>
              <a:rPr lang="en-US" sz="3854">
                <a:solidFill>
                  <a:srgbClr val="EB379E"/>
                </a:solidFill>
                <a:latin typeface="Canva Sans"/>
                <a:ea typeface="Canva Sans"/>
                <a:cs typeface="Canva Sans"/>
                <a:sym typeface="Canva Sans"/>
              </a:rPr>
              <a:t>α = 3 → cubic convergence (even faster)</a:t>
            </a:r>
          </a:p>
        </p:txBody>
      </p:sp>
      <p:sp>
        <p:nvSpPr>
          <p:cNvPr name="Freeform 13" id="13"/>
          <p:cNvSpPr/>
          <p:nvPr/>
        </p:nvSpPr>
        <p:spPr>
          <a:xfrm flipH="false" flipV="false" rot="0">
            <a:off x="4048765" y="3872598"/>
            <a:ext cx="10190470" cy="1077042"/>
          </a:xfrm>
          <a:custGeom>
            <a:avLst/>
            <a:gdLst/>
            <a:ahLst/>
            <a:cxnLst/>
            <a:rect r="r" b="b" t="t" l="l"/>
            <a:pathLst>
              <a:path h="1077042" w="10190470">
                <a:moveTo>
                  <a:pt x="0" y="0"/>
                </a:moveTo>
                <a:lnTo>
                  <a:pt x="10190470" y="0"/>
                </a:lnTo>
                <a:lnTo>
                  <a:pt x="10190470" y="1077041"/>
                </a:lnTo>
                <a:lnTo>
                  <a:pt x="0" y="1077041"/>
                </a:lnTo>
                <a:lnTo>
                  <a:pt x="0" y="0"/>
                </a:lnTo>
                <a:close/>
              </a:path>
            </a:pathLst>
          </a:custGeom>
          <a:blipFill>
            <a:blip r:embed="rId14"/>
            <a:stretch>
              <a:fillRect l="0" t="0" r="0" b="0"/>
            </a:stretch>
          </a:blipFill>
        </p:spPr>
      </p:sp>
      <p:sp>
        <p:nvSpPr>
          <p:cNvPr name="TextBox 14" id="14"/>
          <p:cNvSpPr txBox="true"/>
          <p:nvPr/>
        </p:nvSpPr>
        <p:spPr>
          <a:xfrm rot="0">
            <a:off x="3318325" y="2627759"/>
            <a:ext cx="11651350" cy="1244839"/>
          </a:xfrm>
          <a:prstGeom prst="rect">
            <a:avLst/>
          </a:prstGeom>
        </p:spPr>
        <p:txBody>
          <a:bodyPr anchor="t" rtlCol="false" tIns="0" lIns="0" bIns="0" rIns="0">
            <a:spAutoFit/>
          </a:bodyPr>
          <a:lstStyle/>
          <a:p>
            <a:pPr algn="ctr">
              <a:lnSpc>
                <a:spcPts val="9598"/>
              </a:lnSpc>
            </a:pPr>
            <a:r>
              <a:rPr lang="en-US" sz="6855">
                <a:solidFill>
                  <a:srgbClr val="1E3370"/>
                </a:solidFill>
                <a:latin typeface="Perandory SemiCondensed"/>
                <a:ea typeface="Perandory SemiCondensed"/>
                <a:cs typeface="Perandory SemiCondensed"/>
                <a:sym typeface="Perandory SemiCondensed"/>
              </a:rPr>
              <a:t>2.7 High-order fixed-point iteration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3">
              <a:extLst>
                <a:ext uri="{96DAC541-7B7A-43D3-8B79-37D633B846F1}">
                  <asvg:svgBlip xmlns:asvg="http://schemas.microsoft.com/office/drawing/2016/SVG/main" r:embed="rId4"/>
                </a:ext>
              </a:extLst>
            </a:blip>
            <a:stretch>
              <a:fillRect l="0" t="0" r="-71" b="-63417"/>
            </a:stretch>
          </a:blipFill>
        </p:spPr>
      </p:sp>
      <p:sp>
        <p:nvSpPr>
          <p:cNvPr name="Freeform 4" id="4"/>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3">
              <a:extLst>
                <a:ext uri="{96DAC541-7B7A-43D3-8B79-37D633B846F1}">
                  <asvg:svgBlip xmlns:asvg="http://schemas.microsoft.com/office/drawing/2016/SVG/main" r:embed="rId4"/>
                </a:ext>
              </a:extLst>
            </a:blip>
            <a:stretch>
              <a:fillRect l="0" t="0" r="-71" b="-63417"/>
            </a:stretch>
          </a:blipFill>
        </p:spPr>
      </p:sp>
      <p:sp>
        <p:nvSpPr>
          <p:cNvPr name="Freeform 5" id="5"/>
          <p:cNvSpPr/>
          <p:nvPr/>
        </p:nvSpPr>
        <p:spPr>
          <a:xfrm flipH="false" flipV="false" rot="0">
            <a:off x="662456" y="-630748"/>
            <a:ext cx="16963087" cy="10379794"/>
          </a:xfrm>
          <a:custGeom>
            <a:avLst/>
            <a:gdLst/>
            <a:ahLst/>
            <a:cxnLst/>
            <a:rect r="r" b="b" t="t" l="l"/>
            <a:pathLst>
              <a:path h="10379794" w="16963087">
                <a:moveTo>
                  <a:pt x="0" y="0"/>
                </a:moveTo>
                <a:lnTo>
                  <a:pt x="16963088" y="0"/>
                </a:lnTo>
                <a:lnTo>
                  <a:pt x="16963088" y="10379794"/>
                </a:lnTo>
                <a:lnTo>
                  <a:pt x="0" y="10379794"/>
                </a:lnTo>
                <a:lnTo>
                  <a:pt x="0" y="0"/>
                </a:lnTo>
                <a:close/>
              </a:path>
            </a:pathLst>
          </a:custGeom>
          <a:blipFill>
            <a:blip r:embed="rId5">
              <a:extLst>
                <a:ext uri="{96DAC541-7B7A-43D3-8B79-37D633B846F1}">
                  <asvg:svgBlip xmlns:asvg="http://schemas.microsoft.com/office/drawing/2016/SVG/main" r:embed="rId6"/>
                </a:ext>
              </a:extLst>
            </a:blip>
            <a:stretch>
              <a:fillRect l="-7369" t="-9461" r="-7210" b="-65873"/>
            </a:stretch>
          </a:blipFill>
        </p:spPr>
      </p:sp>
      <p:sp>
        <p:nvSpPr>
          <p:cNvPr name="Freeform 6" id="6"/>
          <p:cNvSpPr/>
          <p:nvPr/>
        </p:nvSpPr>
        <p:spPr>
          <a:xfrm flipH="false" flipV="false" rot="0">
            <a:off x="1028700" y="1028700"/>
            <a:ext cx="15496273" cy="7545087"/>
          </a:xfrm>
          <a:custGeom>
            <a:avLst/>
            <a:gdLst/>
            <a:ahLst/>
            <a:cxnLst/>
            <a:rect r="r" b="b" t="t" l="l"/>
            <a:pathLst>
              <a:path h="7545087" w="15496273">
                <a:moveTo>
                  <a:pt x="0" y="0"/>
                </a:moveTo>
                <a:lnTo>
                  <a:pt x="15496273" y="0"/>
                </a:lnTo>
                <a:lnTo>
                  <a:pt x="15496273" y="7545087"/>
                </a:lnTo>
                <a:lnTo>
                  <a:pt x="0" y="7545087"/>
                </a:lnTo>
                <a:lnTo>
                  <a:pt x="0" y="0"/>
                </a:lnTo>
                <a:close/>
              </a:path>
            </a:pathLst>
          </a:custGeom>
          <a:blipFill>
            <a:blip r:embed="rId7"/>
            <a:stretch>
              <a:fillRect l="0" t="0" r="-489" b="-66365"/>
            </a:stretch>
          </a:blipFill>
        </p:spPr>
      </p:sp>
      <p:sp>
        <p:nvSpPr>
          <p:cNvPr name="Freeform 7" id="7"/>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8"/>
            <a:stretch>
              <a:fillRect l="0" t="0" r="0" b="0"/>
            </a:stretch>
          </a:blipFill>
        </p:spPr>
      </p:sp>
      <p:sp>
        <p:nvSpPr>
          <p:cNvPr name="Freeform 8" id="8"/>
          <p:cNvSpPr/>
          <p:nvPr/>
        </p:nvSpPr>
        <p:spPr>
          <a:xfrm flipH="false" flipV="false" rot="-442492">
            <a:off x="772533" y="123676"/>
            <a:ext cx="1472927" cy="1810049"/>
          </a:xfrm>
          <a:custGeom>
            <a:avLst/>
            <a:gdLst/>
            <a:ahLst/>
            <a:cxnLst/>
            <a:rect r="r" b="b" t="t" l="l"/>
            <a:pathLst>
              <a:path h="1810049" w="1472927">
                <a:moveTo>
                  <a:pt x="0" y="0"/>
                </a:moveTo>
                <a:lnTo>
                  <a:pt x="1472928" y="0"/>
                </a:lnTo>
                <a:lnTo>
                  <a:pt x="1472928" y="1810048"/>
                </a:lnTo>
                <a:lnTo>
                  <a:pt x="0" y="1810048"/>
                </a:lnTo>
                <a:lnTo>
                  <a:pt x="0" y="0"/>
                </a:lnTo>
                <a:close/>
              </a:path>
            </a:pathLst>
          </a:custGeom>
          <a:blipFill>
            <a:blip r:embed="rId9"/>
            <a:stretch>
              <a:fillRect l="0" t="0" r="0" b="0"/>
            </a:stretch>
          </a:blipFill>
        </p:spPr>
      </p:sp>
      <p:grpSp>
        <p:nvGrpSpPr>
          <p:cNvPr name="Group 9" id="9"/>
          <p:cNvGrpSpPr/>
          <p:nvPr/>
        </p:nvGrpSpPr>
        <p:grpSpPr>
          <a:xfrm rot="0">
            <a:off x="704271" y="8888688"/>
            <a:ext cx="16917988" cy="1019111"/>
            <a:chOff x="0" y="0"/>
            <a:chExt cx="4455766" cy="268408"/>
          </a:xfrm>
        </p:grpSpPr>
        <p:sp>
          <p:nvSpPr>
            <p:cNvPr name="Freeform 10" id="10"/>
            <p:cNvSpPr/>
            <p:nvPr/>
          </p:nvSpPr>
          <p:spPr>
            <a:xfrm flipH="false" flipV="false" rot="0">
              <a:off x="0" y="0"/>
              <a:ext cx="4455766" cy="268408"/>
            </a:xfrm>
            <a:custGeom>
              <a:avLst/>
              <a:gdLst/>
              <a:ahLst/>
              <a:cxnLst/>
              <a:rect r="r" b="b" t="t" l="l"/>
              <a:pathLst>
                <a:path h="268408" w="4455766">
                  <a:moveTo>
                    <a:pt x="29745" y="0"/>
                  </a:moveTo>
                  <a:lnTo>
                    <a:pt x="4426021" y="0"/>
                  </a:lnTo>
                  <a:cubicBezTo>
                    <a:pt x="4442449" y="0"/>
                    <a:pt x="4455766" y="13317"/>
                    <a:pt x="4455766" y="29745"/>
                  </a:cubicBezTo>
                  <a:lnTo>
                    <a:pt x="4455766" y="238663"/>
                  </a:lnTo>
                  <a:cubicBezTo>
                    <a:pt x="4455766" y="255090"/>
                    <a:pt x="4442449" y="268408"/>
                    <a:pt x="4426021" y="268408"/>
                  </a:cubicBezTo>
                  <a:lnTo>
                    <a:pt x="29745" y="268408"/>
                  </a:lnTo>
                  <a:cubicBezTo>
                    <a:pt x="13317" y="268408"/>
                    <a:pt x="0" y="255090"/>
                    <a:pt x="0" y="238663"/>
                  </a:cubicBezTo>
                  <a:lnTo>
                    <a:pt x="0" y="29745"/>
                  </a:lnTo>
                  <a:cubicBezTo>
                    <a:pt x="0" y="13317"/>
                    <a:pt x="13317" y="0"/>
                    <a:pt x="29745" y="0"/>
                  </a:cubicBezTo>
                  <a:close/>
                </a:path>
              </a:pathLst>
            </a:custGeom>
            <a:gradFill rotWithShape="true">
              <a:gsLst>
                <a:gs pos="0">
                  <a:srgbClr val="FF8DD1">
                    <a:alpha val="100000"/>
                  </a:srgbClr>
                </a:gs>
                <a:gs pos="100000">
                  <a:srgbClr val="FDBBEC">
                    <a:alpha val="100000"/>
                  </a:srgbClr>
                </a:gs>
              </a:gsLst>
              <a:lin ang="0"/>
            </a:gradFill>
          </p:spPr>
        </p:sp>
        <p:sp>
          <p:nvSpPr>
            <p:cNvPr name="TextBox 11" id="11"/>
            <p:cNvSpPr txBox="true"/>
            <p:nvPr/>
          </p:nvSpPr>
          <p:spPr>
            <a:xfrm>
              <a:off x="0" y="-38100"/>
              <a:ext cx="4455766" cy="30650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944197" y="9057104"/>
            <a:ext cx="682278" cy="68227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FFFF"/>
            </a:solidFill>
          </p:spPr>
        </p:sp>
        <p:sp>
          <p:nvSpPr>
            <p:cNvPr name="TextBox 14" id="14"/>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700054" y="9057104"/>
            <a:ext cx="682278" cy="68227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FFFF"/>
            </a:solidFill>
          </p:spPr>
        </p:sp>
        <p:sp>
          <p:nvSpPr>
            <p:cNvPr name="TextBox 17" id="17"/>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4569596" y="2611720"/>
            <a:ext cx="9148807" cy="838835"/>
          </a:xfrm>
          <a:prstGeom prst="rect">
            <a:avLst/>
          </a:prstGeom>
        </p:spPr>
        <p:txBody>
          <a:bodyPr anchor="t" rtlCol="false" tIns="0" lIns="0" bIns="0" rIns="0">
            <a:spAutoFit/>
          </a:bodyPr>
          <a:lstStyle/>
          <a:p>
            <a:pPr algn="ctr">
              <a:lnSpc>
                <a:spcPts val="6370"/>
              </a:lnSpc>
            </a:pPr>
            <a:r>
              <a:rPr lang="en-US" sz="6500">
                <a:solidFill>
                  <a:srgbClr val="FFFFFF"/>
                </a:solidFill>
                <a:latin typeface="Boulder"/>
                <a:ea typeface="Boulder"/>
                <a:cs typeface="Boulder"/>
                <a:sym typeface="Boulder"/>
              </a:rPr>
              <a:t>CONCLUSION</a:t>
            </a:r>
          </a:p>
        </p:txBody>
      </p:sp>
      <p:sp>
        <p:nvSpPr>
          <p:cNvPr name="Freeform 19" id="19"/>
          <p:cNvSpPr/>
          <p:nvPr/>
        </p:nvSpPr>
        <p:spPr>
          <a:xfrm flipH="false" flipV="false" rot="0">
            <a:off x="12109331" y="1973623"/>
            <a:ext cx="1015833" cy="1413701"/>
          </a:xfrm>
          <a:custGeom>
            <a:avLst/>
            <a:gdLst/>
            <a:ahLst/>
            <a:cxnLst/>
            <a:rect r="r" b="b" t="t" l="l"/>
            <a:pathLst>
              <a:path h="1413701" w="1015833">
                <a:moveTo>
                  <a:pt x="0" y="0"/>
                </a:moveTo>
                <a:lnTo>
                  <a:pt x="1015833" y="0"/>
                </a:lnTo>
                <a:lnTo>
                  <a:pt x="1015833" y="1413701"/>
                </a:lnTo>
                <a:lnTo>
                  <a:pt x="0" y="1413701"/>
                </a:lnTo>
                <a:lnTo>
                  <a:pt x="0" y="0"/>
                </a:lnTo>
                <a:close/>
              </a:path>
            </a:pathLst>
          </a:custGeom>
          <a:blipFill>
            <a:blip r:embed="rId10"/>
            <a:stretch>
              <a:fillRect l="0" t="0" r="0" b="0"/>
            </a:stretch>
          </a:blipFill>
        </p:spPr>
      </p:sp>
      <p:sp>
        <p:nvSpPr>
          <p:cNvPr name="Freeform 20" id="20"/>
          <p:cNvSpPr/>
          <p:nvPr/>
        </p:nvSpPr>
        <p:spPr>
          <a:xfrm flipH="true" flipV="false" rot="0">
            <a:off x="5148743" y="2036853"/>
            <a:ext cx="1015833" cy="1413701"/>
          </a:xfrm>
          <a:custGeom>
            <a:avLst/>
            <a:gdLst/>
            <a:ahLst/>
            <a:cxnLst/>
            <a:rect r="r" b="b" t="t" l="l"/>
            <a:pathLst>
              <a:path h="1413701" w="1015833">
                <a:moveTo>
                  <a:pt x="1015833" y="0"/>
                </a:moveTo>
                <a:lnTo>
                  <a:pt x="0" y="0"/>
                </a:lnTo>
                <a:lnTo>
                  <a:pt x="0" y="1413702"/>
                </a:lnTo>
                <a:lnTo>
                  <a:pt x="1015833" y="1413702"/>
                </a:lnTo>
                <a:lnTo>
                  <a:pt x="1015833" y="0"/>
                </a:lnTo>
                <a:close/>
              </a:path>
            </a:pathLst>
          </a:custGeom>
          <a:blipFill>
            <a:blip r:embed="rId10"/>
            <a:stretch>
              <a:fillRect l="0" t="0" r="0" b="0"/>
            </a:stretch>
          </a:blipFill>
        </p:spPr>
      </p:sp>
      <p:sp>
        <p:nvSpPr>
          <p:cNvPr name="Freeform 21" id="21"/>
          <p:cNvSpPr/>
          <p:nvPr/>
        </p:nvSpPr>
        <p:spPr>
          <a:xfrm flipH="true" flipV="false" rot="-253094">
            <a:off x="15906260" y="4218799"/>
            <a:ext cx="1764026" cy="1620699"/>
          </a:xfrm>
          <a:custGeom>
            <a:avLst/>
            <a:gdLst/>
            <a:ahLst/>
            <a:cxnLst/>
            <a:rect r="r" b="b" t="t" l="l"/>
            <a:pathLst>
              <a:path h="1620699" w="1764026">
                <a:moveTo>
                  <a:pt x="1764026" y="0"/>
                </a:moveTo>
                <a:lnTo>
                  <a:pt x="0" y="0"/>
                </a:lnTo>
                <a:lnTo>
                  <a:pt x="0" y="1620699"/>
                </a:lnTo>
                <a:lnTo>
                  <a:pt x="1764026" y="1620699"/>
                </a:lnTo>
                <a:lnTo>
                  <a:pt x="1764026" y="0"/>
                </a:lnTo>
                <a:close/>
              </a:path>
            </a:pathLst>
          </a:custGeom>
          <a:blipFill>
            <a:blip r:embed="rId11"/>
            <a:stretch>
              <a:fillRect l="0" t="0" r="0" b="0"/>
            </a:stretch>
          </a:blipFill>
        </p:spPr>
      </p:sp>
      <p:sp>
        <p:nvSpPr>
          <p:cNvPr name="Freeform 22" id="22"/>
          <p:cNvSpPr/>
          <p:nvPr/>
        </p:nvSpPr>
        <p:spPr>
          <a:xfrm flipH="false" flipV="false" rot="80655">
            <a:off x="412408" y="2726203"/>
            <a:ext cx="1972202" cy="1856335"/>
          </a:xfrm>
          <a:custGeom>
            <a:avLst/>
            <a:gdLst/>
            <a:ahLst/>
            <a:cxnLst/>
            <a:rect r="r" b="b" t="t" l="l"/>
            <a:pathLst>
              <a:path h="1856335" w="1972202">
                <a:moveTo>
                  <a:pt x="0" y="0"/>
                </a:moveTo>
                <a:lnTo>
                  <a:pt x="1972202" y="0"/>
                </a:lnTo>
                <a:lnTo>
                  <a:pt x="1972202" y="1856335"/>
                </a:lnTo>
                <a:lnTo>
                  <a:pt x="0" y="1856335"/>
                </a:lnTo>
                <a:lnTo>
                  <a:pt x="0" y="0"/>
                </a:lnTo>
                <a:close/>
              </a:path>
            </a:pathLst>
          </a:custGeom>
          <a:blipFill>
            <a:blip r:embed="rId12"/>
            <a:stretch>
              <a:fillRect l="0" t="0" r="0" b="0"/>
            </a:stretch>
          </a:blipFill>
        </p:spPr>
      </p:sp>
      <p:sp>
        <p:nvSpPr>
          <p:cNvPr name="TextBox 23" id="23"/>
          <p:cNvSpPr txBox="true"/>
          <p:nvPr/>
        </p:nvSpPr>
        <p:spPr>
          <a:xfrm rot="0">
            <a:off x="1285336" y="9024022"/>
            <a:ext cx="15755857" cy="637959"/>
          </a:xfrm>
          <a:prstGeom prst="rect">
            <a:avLst/>
          </a:prstGeom>
        </p:spPr>
        <p:txBody>
          <a:bodyPr anchor="t" rtlCol="false" tIns="0" lIns="0" bIns="0" rIns="0">
            <a:spAutoFit/>
          </a:bodyPr>
          <a:lstStyle/>
          <a:p>
            <a:pPr algn="ctr">
              <a:lnSpc>
                <a:spcPts val="5261"/>
              </a:lnSpc>
              <a:spcBef>
                <a:spcPct val="0"/>
              </a:spcBef>
            </a:pPr>
            <a:r>
              <a:rPr lang="en-US" sz="3758">
                <a:solidFill>
                  <a:srgbClr val="FFFFFF"/>
                </a:solidFill>
                <a:latin typeface="Boulder"/>
                <a:ea typeface="Boulder"/>
                <a:cs typeface="Boulder"/>
                <a:sym typeface="Boulder"/>
              </a:rPr>
              <a:t>SOLUTIONS OF EQUATIONS: ROOT-FINDING</a:t>
            </a:r>
          </a:p>
        </p:txBody>
      </p:sp>
      <p:sp>
        <p:nvSpPr>
          <p:cNvPr name="TextBox 24" id="24"/>
          <p:cNvSpPr txBox="true"/>
          <p:nvPr/>
        </p:nvSpPr>
        <p:spPr>
          <a:xfrm rot="0">
            <a:off x="2355538" y="3779164"/>
            <a:ext cx="13252754" cy="4752340"/>
          </a:xfrm>
          <a:prstGeom prst="rect">
            <a:avLst/>
          </a:prstGeom>
        </p:spPr>
        <p:txBody>
          <a:bodyPr anchor="t" rtlCol="false" tIns="0" lIns="0" bIns="0" rIns="0">
            <a:spAutoFit/>
          </a:bodyPr>
          <a:lstStyle/>
          <a:p>
            <a:pPr algn="just">
              <a:lnSpc>
                <a:spcPts val="4130"/>
              </a:lnSpc>
            </a:pPr>
            <a:r>
              <a:rPr lang="en-US" sz="3500" b="true">
                <a:solidFill>
                  <a:srgbClr val="EB379E"/>
                </a:solidFill>
                <a:latin typeface="Poppins Bold"/>
                <a:ea typeface="Poppins Bold"/>
                <a:cs typeface="Poppins Bold"/>
                <a:sym typeface="Poppins Bold"/>
              </a:rPr>
              <a:t>Root-finding methods differ in their convergence speed. The Bisection method has a linear convergence that is slow but stable. Newton-Raphson and Secant methods converge faster by utilizing derivatives or tangent lines. Meanwhile, the Muller method, with its superlinear convergence, can find roots more quickly and accurately, especially for nonlinear functions. The higher the convergence rate, the more efficient and precise the root-finding process becomes.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091743">
            <a:off x="-2558084" y="-2379601"/>
            <a:ext cx="9250982" cy="3827594"/>
          </a:xfrm>
          <a:custGeom>
            <a:avLst/>
            <a:gdLst/>
            <a:ahLst/>
            <a:cxnLst/>
            <a:rect r="r" b="b" t="t" l="l"/>
            <a:pathLst>
              <a:path h="3827594" w="9250982">
                <a:moveTo>
                  <a:pt x="0" y="0"/>
                </a:moveTo>
                <a:lnTo>
                  <a:pt x="9250982" y="0"/>
                </a:lnTo>
                <a:lnTo>
                  <a:pt x="9250982" y="3827594"/>
                </a:lnTo>
                <a:lnTo>
                  <a:pt x="0" y="3827594"/>
                </a:lnTo>
                <a:lnTo>
                  <a:pt x="0" y="0"/>
                </a:lnTo>
                <a:close/>
              </a:path>
            </a:pathLst>
          </a:custGeom>
          <a:blipFill>
            <a:blip r:embed="rId3"/>
            <a:stretch>
              <a:fillRect l="0" t="0" r="0" b="0"/>
            </a:stretch>
          </a:blipFill>
        </p:spPr>
      </p:sp>
      <p:sp>
        <p:nvSpPr>
          <p:cNvPr name="Freeform 4" id="4"/>
          <p:cNvSpPr/>
          <p:nvPr/>
        </p:nvSpPr>
        <p:spPr>
          <a:xfrm flipH="false" flipV="false" rot="0">
            <a:off x="10468573" y="6392765"/>
            <a:ext cx="11077420" cy="8229600"/>
          </a:xfrm>
          <a:custGeom>
            <a:avLst/>
            <a:gdLst/>
            <a:ahLst/>
            <a:cxnLst/>
            <a:rect r="r" b="b" t="t" l="l"/>
            <a:pathLst>
              <a:path h="8229600" w="11077420">
                <a:moveTo>
                  <a:pt x="0" y="0"/>
                </a:moveTo>
                <a:lnTo>
                  <a:pt x="11077420" y="0"/>
                </a:lnTo>
                <a:lnTo>
                  <a:pt x="11077420"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704271" y="616551"/>
            <a:ext cx="16917988" cy="7557172"/>
            <a:chOff x="0" y="0"/>
            <a:chExt cx="22557317" cy="10076230"/>
          </a:xfrm>
        </p:grpSpPr>
        <p:grpSp>
          <p:nvGrpSpPr>
            <p:cNvPr name="Group 6" id="6"/>
            <p:cNvGrpSpPr/>
            <p:nvPr/>
          </p:nvGrpSpPr>
          <p:grpSpPr>
            <a:xfrm rot="0">
              <a:off x="0" y="1697021"/>
              <a:ext cx="22557317" cy="8379209"/>
              <a:chOff x="0" y="0"/>
              <a:chExt cx="4455766" cy="1655152"/>
            </a:xfrm>
          </p:grpSpPr>
          <p:sp>
            <p:nvSpPr>
              <p:cNvPr name="Freeform 7" id="7"/>
              <p:cNvSpPr/>
              <p:nvPr/>
            </p:nvSpPr>
            <p:spPr>
              <a:xfrm flipH="false" flipV="false" rot="0">
                <a:off x="0" y="0"/>
                <a:ext cx="4455766" cy="1655152"/>
              </a:xfrm>
              <a:custGeom>
                <a:avLst/>
                <a:gdLst/>
                <a:ahLst/>
                <a:cxnLst/>
                <a:rect r="r" b="b" t="t" l="l"/>
                <a:pathLst>
                  <a:path h="1655152" w="4455766">
                    <a:moveTo>
                      <a:pt x="29745" y="0"/>
                    </a:moveTo>
                    <a:lnTo>
                      <a:pt x="4426021" y="0"/>
                    </a:lnTo>
                    <a:cubicBezTo>
                      <a:pt x="4442449" y="0"/>
                      <a:pt x="4455766" y="13317"/>
                      <a:pt x="4455766" y="29745"/>
                    </a:cubicBezTo>
                    <a:lnTo>
                      <a:pt x="4455766" y="1625407"/>
                    </a:lnTo>
                    <a:cubicBezTo>
                      <a:pt x="4455766" y="1641835"/>
                      <a:pt x="4442449" y="1655152"/>
                      <a:pt x="4426021" y="1655152"/>
                    </a:cubicBezTo>
                    <a:lnTo>
                      <a:pt x="29745" y="1655152"/>
                    </a:lnTo>
                    <a:cubicBezTo>
                      <a:pt x="13317" y="1655152"/>
                      <a:pt x="0" y="1641835"/>
                      <a:pt x="0" y="1625407"/>
                    </a:cubicBezTo>
                    <a:lnTo>
                      <a:pt x="0" y="29745"/>
                    </a:lnTo>
                    <a:cubicBezTo>
                      <a:pt x="0" y="13317"/>
                      <a:pt x="13317" y="0"/>
                      <a:pt x="29745" y="0"/>
                    </a:cubicBezTo>
                    <a:close/>
                  </a:path>
                </a:pathLst>
              </a:custGeom>
              <a:solidFill>
                <a:srgbClr val="FFFFFF"/>
              </a:solidFill>
            </p:spPr>
          </p:sp>
          <p:sp>
            <p:nvSpPr>
              <p:cNvPr name="TextBox 8" id="8"/>
              <p:cNvSpPr txBox="true"/>
              <p:nvPr/>
            </p:nvSpPr>
            <p:spPr>
              <a:xfrm>
                <a:off x="0" y="-38100"/>
                <a:ext cx="4455766" cy="1693252"/>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0" y="0"/>
              <a:ext cx="8019065" cy="3825297"/>
              <a:chOff x="0" y="0"/>
              <a:chExt cx="1584013" cy="755614"/>
            </a:xfrm>
          </p:grpSpPr>
          <p:sp>
            <p:nvSpPr>
              <p:cNvPr name="Freeform 10" id="10"/>
              <p:cNvSpPr/>
              <p:nvPr/>
            </p:nvSpPr>
            <p:spPr>
              <a:xfrm flipH="false" flipV="false" rot="0">
                <a:off x="0" y="0"/>
                <a:ext cx="1584013" cy="755614"/>
              </a:xfrm>
              <a:custGeom>
                <a:avLst/>
                <a:gdLst/>
                <a:ahLst/>
                <a:cxnLst/>
                <a:rect r="r" b="b" t="t" l="l"/>
                <a:pathLst>
                  <a:path h="755614" w="1584013">
                    <a:moveTo>
                      <a:pt x="128725" y="0"/>
                    </a:moveTo>
                    <a:lnTo>
                      <a:pt x="1455288" y="0"/>
                    </a:lnTo>
                    <a:cubicBezTo>
                      <a:pt x="1526381" y="0"/>
                      <a:pt x="1584013" y="57632"/>
                      <a:pt x="1584013" y="128725"/>
                    </a:cubicBezTo>
                    <a:lnTo>
                      <a:pt x="1584013" y="626889"/>
                    </a:lnTo>
                    <a:cubicBezTo>
                      <a:pt x="1584013" y="661029"/>
                      <a:pt x="1570451" y="693771"/>
                      <a:pt x="1546310" y="717912"/>
                    </a:cubicBezTo>
                    <a:cubicBezTo>
                      <a:pt x="1522169" y="742052"/>
                      <a:pt x="1489428" y="755614"/>
                      <a:pt x="1455288" y="755614"/>
                    </a:cubicBezTo>
                    <a:lnTo>
                      <a:pt x="128725" y="755614"/>
                    </a:lnTo>
                    <a:cubicBezTo>
                      <a:pt x="57632" y="755614"/>
                      <a:pt x="0" y="697982"/>
                      <a:pt x="0" y="626889"/>
                    </a:cubicBezTo>
                    <a:lnTo>
                      <a:pt x="0" y="128725"/>
                    </a:lnTo>
                    <a:cubicBezTo>
                      <a:pt x="0" y="57632"/>
                      <a:pt x="57632" y="0"/>
                      <a:pt x="128725" y="0"/>
                    </a:cubicBezTo>
                    <a:close/>
                  </a:path>
                </a:pathLst>
              </a:custGeom>
              <a:solidFill>
                <a:srgbClr val="FFFFFF"/>
              </a:solidFill>
            </p:spPr>
          </p:sp>
          <p:sp>
            <p:nvSpPr>
              <p:cNvPr name="TextBox 11" id="11"/>
              <p:cNvSpPr txBox="true"/>
              <p:nvPr/>
            </p:nvSpPr>
            <p:spPr>
              <a:xfrm>
                <a:off x="0" y="-38100"/>
                <a:ext cx="1584013" cy="793714"/>
              </a:xfrm>
              <a:prstGeom prst="rect">
                <a:avLst/>
              </a:prstGeom>
            </p:spPr>
            <p:txBody>
              <a:bodyPr anchor="ctr" rtlCol="false" tIns="50800" lIns="50800" bIns="50800" rIns="50800"/>
              <a:lstStyle/>
              <a:p>
                <a:pPr algn="ctr">
                  <a:lnSpc>
                    <a:spcPts val="2659"/>
                  </a:lnSpc>
                  <a:spcBef>
                    <a:spcPct val="0"/>
                  </a:spcBef>
                </a:pPr>
              </a:p>
            </p:txBody>
          </p:sp>
        </p:grpSp>
      </p:grpSp>
      <p:grpSp>
        <p:nvGrpSpPr>
          <p:cNvPr name="Group 12" id="12"/>
          <p:cNvGrpSpPr/>
          <p:nvPr/>
        </p:nvGrpSpPr>
        <p:grpSpPr>
          <a:xfrm rot="0">
            <a:off x="704271" y="8888688"/>
            <a:ext cx="16917988" cy="1019111"/>
            <a:chOff x="0" y="0"/>
            <a:chExt cx="4455766" cy="268408"/>
          </a:xfrm>
        </p:grpSpPr>
        <p:sp>
          <p:nvSpPr>
            <p:cNvPr name="Freeform 13" id="13"/>
            <p:cNvSpPr/>
            <p:nvPr/>
          </p:nvSpPr>
          <p:spPr>
            <a:xfrm flipH="false" flipV="false" rot="0">
              <a:off x="0" y="0"/>
              <a:ext cx="4455766" cy="268408"/>
            </a:xfrm>
            <a:custGeom>
              <a:avLst/>
              <a:gdLst/>
              <a:ahLst/>
              <a:cxnLst/>
              <a:rect r="r" b="b" t="t" l="l"/>
              <a:pathLst>
                <a:path h="268408" w="4455766">
                  <a:moveTo>
                    <a:pt x="29745" y="0"/>
                  </a:moveTo>
                  <a:lnTo>
                    <a:pt x="4426021" y="0"/>
                  </a:lnTo>
                  <a:cubicBezTo>
                    <a:pt x="4442449" y="0"/>
                    <a:pt x="4455766" y="13317"/>
                    <a:pt x="4455766" y="29745"/>
                  </a:cubicBezTo>
                  <a:lnTo>
                    <a:pt x="4455766" y="238663"/>
                  </a:lnTo>
                  <a:cubicBezTo>
                    <a:pt x="4455766" y="255090"/>
                    <a:pt x="4442449" y="268408"/>
                    <a:pt x="4426021" y="268408"/>
                  </a:cubicBezTo>
                  <a:lnTo>
                    <a:pt x="29745" y="268408"/>
                  </a:lnTo>
                  <a:cubicBezTo>
                    <a:pt x="13317" y="268408"/>
                    <a:pt x="0" y="255090"/>
                    <a:pt x="0" y="238663"/>
                  </a:cubicBezTo>
                  <a:lnTo>
                    <a:pt x="0" y="29745"/>
                  </a:lnTo>
                  <a:cubicBezTo>
                    <a:pt x="0" y="13317"/>
                    <a:pt x="13317" y="0"/>
                    <a:pt x="29745" y="0"/>
                  </a:cubicBezTo>
                  <a:close/>
                </a:path>
              </a:pathLst>
            </a:custGeom>
            <a:gradFill rotWithShape="true">
              <a:gsLst>
                <a:gs pos="0">
                  <a:srgbClr val="FF8DD1">
                    <a:alpha val="100000"/>
                  </a:srgbClr>
                </a:gs>
                <a:gs pos="100000">
                  <a:srgbClr val="FDBBEC">
                    <a:alpha val="100000"/>
                  </a:srgbClr>
                </a:gs>
              </a:gsLst>
              <a:lin ang="0"/>
            </a:gradFill>
          </p:spPr>
        </p:sp>
        <p:sp>
          <p:nvSpPr>
            <p:cNvPr name="TextBox 14" id="14"/>
            <p:cNvSpPr txBox="true"/>
            <p:nvPr/>
          </p:nvSpPr>
          <p:spPr>
            <a:xfrm>
              <a:off x="0" y="-38100"/>
              <a:ext cx="4455766" cy="306508"/>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5400000">
            <a:off x="5691633" y="-4288608"/>
            <a:ext cx="6943262" cy="17577878"/>
          </a:xfrm>
          <a:custGeom>
            <a:avLst/>
            <a:gdLst/>
            <a:ahLst/>
            <a:cxnLst/>
            <a:rect r="r" b="b" t="t" l="l"/>
            <a:pathLst>
              <a:path h="17577878" w="6943262">
                <a:moveTo>
                  <a:pt x="0" y="0"/>
                </a:moveTo>
                <a:lnTo>
                  <a:pt x="6943262" y="0"/>
                </a:lnTo>
                <a:lnTo>
                  <a:pt x="6943262" y="17577878"/>
                </a:lnTo>
                <a:lnTo>
                  <a:pt x="0" y="17577878"/>
                </a:lnTo>
                <a:lnTo>
                  <a:pt x="0" y="0"/>
                </a:lnTo>
                <a:close/>
              </a:path>
            </a:pathLst>
          </a:custGeom>
          <a:blipFill>
            <a:blip r:embed="rId5"/>
            <a:stretch>
              <a:fillRect l="0" t="0" r="0" b="0"/>
            </a:stretch>
          </a:blipFill>
        </p:spPr>
      </p:sp>
      <p:sp>
        <p:nvSpPr>
          <p:cNvPr name="Freeform 16" id="16"/>
          <p:cNvSpPr/>
          <p:nvPr/>
        </p:nvSpPr>
        <p:spPr>
          <a:xfrm flipH="false" flipV="false" rot="-5400000">
            <a:off x="2536624" y="-1215803"/>
            <a:ext cx="2392660" cy="6057367"/>
          </a:xfrm>
          <a:custGeom>
            <a:avLst/>
            <a:gdLst/>
            <a:ahLst/>
            <a:cxnLst/>
            <a:rect r="r" b="b" t="t" l="l"/>
            <a:pathLst>
              <a:path h="6057367" w="2392660">
                <a:moveTo>
                  <a:pt x="0" y="0"/>
                </a:moveTo>
                <a:lnTo>
                  <a:pt x="2392660" y="0"/>
                </a:lnTo>
                <a:lnTo>
                  <a:pt x="2392660" y="6057367"/>
                </a:lnTo>
                <a:lnTo>
                  <a:pt x="0" y="6057367"/>
                </a:lnTo>
                <a:lnTo>
                  <a:pt x="0" y="0"/>
                </a:lnTo>
                <a:close/>
              </a:path>
            </a:pathLst>
          </a:custGeom>
          <a:blipFill>
            <a:blip r:embed="rId5"/>
            <a:stretch>
              <a:fillRect l="0" t="0" r="0" b="0"/>
            </a:stretch>
          </a:blipFill>
        </p:spPr>
      </p:sp>
      <p:grpSp>
        <p:nvGrpSpPr>
          <p:cNvPr name="Group 17" id="17"/>
          <p:cNvGrpSpPr/>
          <p:nvPr/>
        </p:nvGrpSpPr>
        <p:grpSpPr>
          <a:xfrm rot="0">
            <a:off x="704271" y="1237861"/>
            <a:ext cx="16917988" cy="7348011"/>
            <a:chOff x="0" y="0"/>
            <a:chExt cx="22557317" cy="9797348"/>
          </a:xfrm>
        </p:grpSpPr>
        <p:grpSp>
          <p:nvGrpSpPr>
            <p:cNvPr name="Group 18" id="18"/>
            <p:cNvGrpSpPr/>
            <p:nvPr/>
          </p:nvGrpSpPr>
          <p:grpSpPr>
            <a:xfrm rot="0">
              <a:off x="0" y="1633767"/>
              <a:ext cx="22557317" cy="8163581"/>
              <a:chOff x="0" y="0"/>
              <a:chExt cx="4455766" cy="1612559"/>
            </a:xfrm>
          </p:grpSpPr>
          <p:sp>
            <p:nvSpPr>
              <p:cNvPr name="Freeform 19" id="19"/>
              <p:cNvSpPr/>
              <p:nvPr/>
            </p:nvSpPr>
            <p:spPr>
              <a:xfrm flipH="false" flipV="false" rot="0">
                <a:off x="0" y="0"/>
                <a:ext cx="4455766" cy="1612559"/>
              </a:xfrm>
              <a:custGeom>
                <a:avLst/>
                <a:gdLst/>
                <a:ahLst/>
                <a:cxnLst/>
                <a:rect r="r" b="b" t="t" l="l"/>
                <a:pathLst>
                  <a:path h="1612559" w="4455766">
                    <a:moveTo>
                      <a:pt x="29745" y="0"/>
                    </a:moveTo>
                    <a:lnTo>
                      <a:pt x="4426021" y="0"/>
                    </a:lnTo>
                    <a:cubicBezTo>
                      <a:pt x="4442449" y="0"/>
                      <a:pt x="4455766" y="13317"/>
                      <a:pt x="4455766" y="29745"/>
                    </a:cubicBezTo>
                    <a:lnTo>
                      <a:pt x="4455766" y="1582814"/>
                    </a:lnTo>
                    <a:cubicBezTo>
                      <a:pt x="4455766" y="1599242"/>
                      <a:pt x="4442449" y="1612559"/>
                      <a:pt x="4426021" y="1612559"/>
                    </a:cubicBezTo>
                    <a:lnTo>
                      <a:pt x="29745" y="1612559"/>
                    </a:lnTo>
                    <a:cubicBezTo>
                      <a:pt x="13317" y="1612559"/>
                      <a:pt x="0" y="1599242"/>
                      <a:pt x="0" y="1582814"/>
                    </a:cubicBezTo>
                    <a:lnTo>
                      <a:pt x="0" y="29745"/>
                    </a:lnTo>
                    <a:cubicBezTo>
                      <a:pt x="0" y="13317"/>
                      <a:pt x="13317" y="0"/>
                      <a:pt x="29745" y="0"/>
                    </a:cubicBezTo>
                    <a:close/>
                  </a:path>
                </a:pathLst>
              </a:custGeom>
              <a:solidFill>
                <a:srgbClr val="FFFFFF"/>
              </a:solidFill>
            </p:spPr>
          </p:sp>
          <p:sp>
            <p:nvSpPr>
              <p:cNvPr name="TextBox 20" id="20"/>
              <p:cNvSpPr txBox="true"/>
              <p:nvPr/>
            </p:nvSpPr>
            <p:spPr>
              <a:xfrm>
                <a:off x="0" y="-38100"/>
                <a:ext cx="4455766" cy="165065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0" y="0"/>
              <a:ext cx="8019065" cy="3546416"/>
              <a:chOff x="0" y="0"/>
              <a:chExt cx="1584013" cy="700527"/>
            </a:xfrm>
          </p:grpSpPr>
          <p:sp>
            <p:nvSpPr>
              <p:cNvPr name="Freeform 22" id="22"/>
              <p:cNvSpPr/>
              <p:nvPr/>
            </p:nvSpPr>
            <p:spPr>
              <a:xfrm flipH="false" flipV="false" rot="0">
                <a:off x="0" y="0"/>
                <a:ext cx="1584013" cy="700527"/>
              </a:xfrm>
              <a:custGeom>
                <a:avLst/>
                <a:gdLst/>
                <a:ahLst/>
                <a:cxnLst/>
                <a:rect r="r" b="b" t="t" l="l"/>
                <a:pathLst>
                  <a:path h="700527" w="1584013">
                    <a:moveTo>
                      <a:pt x="128725" y="0"/>
                    </a:moveTo>
                    <a:lnTo>
                      <a:pt x="1455288" y="0"/>
                    </a:lnTo>
                    <a:cubicBezTo>
                      <a:pt x="1526381" y="0"/>
                      <a:pt x="1584013" y="57632"/>
                      <a:pt x="1584013" y="128725"/>
                    </a:cubicBezTo>
                    <a:lnTo>
                      <a:pt x="1584013" y="571801"/>
                    </a:lnTo>
                    <a:cubicBezTo>
                      <a:pt x="1584013" y="605941"/>
                      <a:pt x="1570451" y="638683"/>
                      <a:pt x="1546310" y="662824"/>
                    </a:cubicBezTo>
                    <a:cubicBezTo>
                      <a:pt x="1522169" y="686964"/>
                      <a:pt x="1489428" y="700527"/>
                      <a:pt x="1455288" y="700527"/>
                    </a:cubicBezTo>
                    <a:lnTo>
                      <a:pt x="128725" y="700527"/>
                    </a:lnTo>
                    <a:cubicBezTo>
                      <a:pt x="57632" y="700527"/>
                      <a:pt x="0" y="642894"/>
                      <a:pt x="0" y="571801"/>
                    </a:cubicBezTo>
                    <a:lnTo>
                      <a:pt x="0" y="128725"/>
                    </a:lnTo>
                    <a:cubicBezTo>
                      <a:pt x="0" y="57632"/>
                      <a:pt x="57632" y="0"/>
                      <a:pt x="128725" y="0"/>
                    </a:cubicBezTo>
                    <a:close/>
                  </a:path>
                </a:pathLst>
              </a:custGeom>
              <a:solidFill>
                <a:srgbClr val="FFFFFF"/>
              </a:solidFill>
            </p:spPr>
          </p:sp>
          <p:sp>
            <p:nvSpPr>
              <p:cNvPr name="TextBox 23" id="23"/>
              <p:cNvSpPr txBox="true"/>
              <p:nvPr/>
            </p:nvSpPr>
            <p:spPr>
              <a:xfrm>
                <a:off x="0" y="-38100"/>
                <a:ext cx="1584013" cy="738627"/>
              </a:xfrm>
              <a:prstGeom prst="rect">
                <a:avLst/>
              </a:prstGeom>
            </p:spPr>
            <p:txBody>
              <a:bodyPr anchor="ctr" rtlCol="false" tIns="50800" lIns="50800" bIns="50800" rIns="50800"/>
              <a:lstStyle/>
              <a:p>
                <a:pPr algn="ctr">
                  <a:lnSpc>
                    <a:spcPts val="2659"/>
                  </a:lnSpc>
                  <a:spcBef>
                    <a:spcPct val="0"/>
                  </a:spcBef>
                </a:pPr>
              </a:p>
            </p:txBody>
          </p:sp>
        </p:grpSp>
      </p:grpSp>
      <p:sp>
        <p:nvSpPr>
          <p:cNvPr name="Freeform 24" id="24"/>
          <p:cNvSpPr/>
          <p:nvPr/>
        </p:nvSpPr>
        <p:spPr>
          <a:xfrm flipH="false" flipV="false" rot="-5400000">
            <a:off x="16005760" y="1872890"/>
            <a:ext cx="2442502" cy="754123"/>
          </a:xfrm>
          <a:custGeom>
            <a:avLst/>
            <a:gdLst/>
            <a:ahLst/>
            <a:cxnLst/>
            <a:rect r="r" b="b" t="t" l="l"/>
            <a:pathLst>
              <a:path h="754123" w="2442502">
                <a:moveTo>
                  <a:pt x="0" y="0"/>
                </a:moveTo>
                <a:lnTo>
                  <a:pt x="2442502" y="0"/>
                </a:lnTo>
                <a:lnTo>
                  <a:pt x="2442502" y="754122"/>
                </a:lnTo>
                <a:lnTo>
                  <a:pt x="0" y="754122"/>
                </a:lnTo>
                <a:lnTo>
                  <a:pt x="0" y="0"/>
                </a:lnTo>
                <a:close/>
              </a:path>
            </a:pathLst>
          </a:custGeom>
          <a:blipFill>
            <a:blip r:embed="rId6"/>
            <a:stretch>
              <a:fillRect l="0" t="0" r="0" b="0"/>
            </a:stretch>
          </a:blipFill>
        </p:spPr>
      </p:sp>
      <p:sp>
        <p:nvSpPr>
          <p:cNvPr name="Freeform 25" id="25"/>
          <p:cNvSpPr/>
          <p:nvPr/>
        </p:nvSpPr>
        <p:spPr>
          <a:xfrm flipH="false" flipV="false" rot="-442492">
            <a:off x="484402" y="104851"/>
            <a:ext cx="1472927" cy="1810049"/>
          </a:xfrm>
          <a:custGeom>
            <a:avLst/>
            <a:gdLst/>
            <a:ahLst/>
            <a:cxnLst/>
            <a:rect r="r" b="b" t="t" l="l"/>
            <a:pathLst>
              <a:path h="1810049" w="1472927">
                <a:moveTo>
                  <a:pt x="0" y="0"/>
                </a:moveTo>
                <a:lnTo>
                  <a:pt x="1472928" y="0"/>
                </a:lnTo>
                <a:lnTo>
                  <a:pt x="1472928" y="1810049"/>
                </a:lnTo>
                <a:lnTo>
                  <a:pt x="0" y="1810049"/>
                </a:lnTo>
                <a:lnTo>
                  <a:pt x="0" y="0"/>
                </a:lnTo>
                <a:close/>
              </a:path>
            </a:pathLst>
          </a:custGeom>
          <a:blipFill>
            <a:blip r:embed="rId7"/>
            <a:stretch>
              <a:fillRect l="0" t="0" r="0" b="0"/>
            </a:stretch>
          </a:blipFill>
        </p:spPr>
      </p:sp>
      <p:sp>
        <p:nvSpPr>
          <p:cNvPr name="TextBox 26" id="26"/>
          <p:cNvSpPr txBox="true"/>
          <p:nvPr/>
        </p:nvSpPr>
        <p:spPr>
          <a:xfrm rot="0">
            <a:off x="1285336" y="9024022"/>
            <a:ext cx="15755857" cy="621449"/>
          </a:xfrm>
          <a:prstGeom prst="rect">
            <a:avLst/>
          </a:prstGeom>
        </p:spPr>
        <p:txBody>
          <a:bodyPr anchor="t" rtlCol="false" tIns="0" lIns="0" bIns="0" rIns="0">
            <a:spAutoFit/>
          </a:bodyPr>
          <a:lstStyle/>
          <a:p>
            <a:pPr algn="ctr">
              <a:lnSpc>
                <a:spcPts val="5121"/>
              </a:lnSpc>
              <a:spcBef>
                <a:spcPct val="0"/>
              </a:spcBef>
            </a:pPr>
            <a:r>
              <a:rPr lang="en-US" sz="3658">
                <a:solidFill>
                  <a:srgbClr val="FFFFFF"/>
                </a:solidFill>
                <a:latin typeface="Boulder"/>
                <a:ea typeface="Boulder"/>
                <a:cs typeface="Boulder"/>
                <a:sym typeface="Boulder"/>
              </a:rPr>
              <a:t>SOLUTIONS OF EQUATIONS: ROOT-FINDING</a:t>
            </a:r>
          </a:p>
        </p:txBody>
      </p:sp>
      <p:grpSp>
        <p:nvGrpSpPr>
          <p:cNvPr name="Group 27" id="27"/>
          <p:cNvGrpSpPr/>
          <p:nvPr/>
        </p:nvGrpSpPr>
        <p:grpSpPr>
          <a:xfrm rot="0">
            <a:off x="944197" y="9057104"/>
            <a:ext cx="682278" cy="68227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FFFF"/>
            </a:solidFill>
          </p:spPr>
        </p:sp>
        <p:sp>
          <p:nvSpPr>
            <p:cNvPr name="TextBox 29" id="29"/>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16700054" y="9057104"/>
            <a:ext cx="682278" cy="68227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lnTo>
                    <a:pt x="485289" y="111986"/>
                  </a:lnTo>
                  <a:lnTo>
                    <a:pt x="609600" y="54447"/>
                  </a:lnTo>
                  <a:lnTo>
                    <a:pt x="621927" y="190873"/>
                  </a:lnTo>
                  <a:lnTo>
                    <a:pt x="758353" y="203200"/>
                  </a:lnTo>
                  <a:lnTo>
                    <a:pt x="700814" y="327511"/>
                  </a:lnTo>
                  <a:lnTo>
                    <a:pt x="812800" y="406400"/>
                  </a:lnTo>
                  <a:lnTo>
                    <a:pt x="700814" y="485289"/>
                  </a:lnTo>
                  <a:lnTo>
                    <a:pt x="758353" y="609600"/>
                  </a:lnTo>
                  <a:lnTo>
                    <a:pt x="621927" y="621927"/>
                  </a:lnTo>
                  <a:lnTo>
                    <a:pt x="609600" y="758353"/>
                  </a:lnTo>
                  <a:lnTo>
                    <a:pt x="485289" y="700814"/>
                  </a:lnTo>
                  <a:lnTo>
                    <a:pt x="406400" y="812800"/>
                  </a:lnTo>
                  <a:lnTo>
                    <a:pt x="327511" y="700814"/>
                  </a:lnTo>
                  <a:lnTo>
                    <a:pt x="203200" y="758353"/>
                  </a:lnTo>
                  <a:lnTo>
                    <a:pt x="190873" y="621927"/>
                  </a:lnTo>
                  <a:lnTo>
                    <a:pt x="54447" y="609600"/>
                  </a:lnTo>
                  <a:lnTo>
                    <a:pt x="111986" y="485289"/>
                  </a:lnTo>
                  <a:lnTo>
                    <a:pt x="0" y="406400"/>
                  </a:lnTo>
                  <a:lnTo>
                    <a:pt x="111986" y="327511"/>
                  </a:lnTo>
                  <a:lnTo>
                    <a:pt x="54447" y="203200"/>
                  </a:lnTo>
                  <a:lnTo>
                    <a:pt x="190873" y="190873"/>
                  </a:lnTo>
                  <a:lnTo>
                    <a:pt x="203200" y="54447"/>
                  </a:lnTo>
                  <a:lnTo>
                    <a:pt x="327511" y="111986"/>
                  </a:lnTo>
                  <a:lnTo>
                    <a:pt x="406400" y="0"/>
                  </a:lnTo>
                  <a:close/>
                </a:path>
              </a:pathLst>
            </a:custGeom>
            <a:solidFill>
              <a:srgbClr val="FFFFFF"/>
            </a:solidFill>
          </p:spPr>
        </p:sp>
        <p:sp>
          <p:nvSpPr>
            <p:cNvPr name="TextBox 32" id="32"/>
            <p:cNvSpPr txBox="true"/>
            <p:nvPr/>
          </p:nvSpPr>
          <p:spPr>
            <a:xfrm>
              <a:off x="127000" y="88900"/>
              <a:ext cx="558800" cy="596900"/>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10468573" y="6325911"/>
            <a:ext cx="1020394" cy="1311254"/>
          </a:xfrm>
          <a:custGeom>
            <a:avLst/>
            <a:gdLst/>
            <a:ahLst/>
            <a:cxnLst/>
            <a:rect r="r" b="b" t="t" l="l"/>
            <a:pathLst>
              <a:path h="1311254" w="1020394">
                <a:moveTo>
                  <a:pt x="0" y="0"/>
                </a:moveTo>
                <a:lnTo>
                  <a:pt x="1020394" y="0"/>
                </a:lnTo>
                <a:lnTo>
                  <a:pt x="1020394" y="1311255"/>
                </a:lnTo>
                <a:lnTo>
                  <a:pt x="0" y="13112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4615824" y="3344305"/>
            <a:ext cx="1589162" cy="2483066"/>
          </a:xfrm>
          <a:custGeom>
            <a:avLst/>
            <a:gdLst/>
            <a:ahLst/>
            <a:cxnLst/>
            <a:rect r="r" b="b" t="t" l="l"/>
            <a:pathLst>
              <a:path h="2483066" w="1589162">
                <a:moveTo>
                  <a:pt x="0" y="0"/>
                </a:moveTo>
                <a:lnTo>
                  <a:pt x="1589162" y="0"/>
                </a:lnTo>
                <a:lnTo>
                  <a:pt x="1589162" y="2483065"/>
                </a:lnTo>
                <a:lnTo>
                  <a:pt x="0" y="24830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10112661" y="3665524"/>
            <a:ext cx="1808491" cy="2220246"/>
          </a:xfrm>
          <a:custGeom>
            <a:avLst/>
            <a:gdLst/>
            <a:ahLst/>
            <a:cxnLst/>
            <a:rect r="r" b="b" t="t" l="l"/>
            <a:pathLst>
              <a:path h="2220246" w="1808491">
                <a:moveTo>
                  <a:pt x="0" y="0"/>
                </a:moveTo>
                <a:lnTo>
                  <a:pt x="1808492" y="0"/>
                </a:lnTo>
                <a:lnTo>
                  <a:pt x="1808492" y="2220246"/>
                </a:lnTo>
                <a:lnTo>
                  <a:pt x="0" y="22202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6204986" y="3478357"/>
            <a:ext cx="1793792" cy="2349013"/>
          </a:xfrm>
          <a:custGeom>
            <a:avLst/>
            <a:gdLst/>
            <a:ahLst/>
            <a:cxnLst/>
            <a:rect r="r" b="b" t="t" l="l"/>
            <a:pathLst>
              <a:path h="2349013" w="1793792">
                <a:moveTo>
                  <a:pt x="0" y="0"/>
                </a:moveTo>
                <a:lnTo>
                  <a:pt x="1793792" y="0"/>
                </a:lnTo>
                <a:lnTo>
                  <a:pt x="1793792" y="2349013"/>
                </a:lnTo>
                <a:lnTo>
                  <a:pt x="0" y="234901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0">
            <a:off x="8216416" y="3723923"/>
            <a:ext cx="1812789" cy="2103447"/>
          </a:xfrm>
          <a:custGeom>
            <a:avLst/>
            <a:gdLst/>
            <a:ahLst/>
            <a:cxnLst/>
            <a:rect r="r" b="b" t="t" l="l"/>
            <a:pathLst>
              <a:path h="2103447" w="1812789">
                <a:moveTo>
                  <a:pt x="0" y="0"/>
                </a:moveTo>
                <a:lnTo>
                  <a:pt x="1812788" y="0"/>
                </a:lnTo>
                <a:lnTo>
                  <a:pt x="1812788" y="2103447"/>
                </a:lnTo>
                <a:lnTo>
                  <a:pt x="0" y="210344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8" id="38"/>
          <p:cNvSpPr/>
          <p:nvPr/>
        </p:nvSpPr>
        <p:spPr>
          <a:xfrm flipH="false" flipV="false" rot="0">
            <a:off x="12133514" y="3344305"/>
            <a:ext cx="1965231" cy="2579659"/>
          </a:xfrm>
          <a:custGeom>
            <a:avLst/>
            <a:gdLst/>
            <a:ahLst/>
            <a:cxnLst/>
            <a:rect r="r" b="b" t="t" l="l"/>
            <a:pathLst>
              <a:path h="2579659" w="1965231">
                <a:moveTo>
                  <a:pt x="0" y="0"/>
                </a:moveTo>
                <a:lnTo>
                  <a:pt x="1965232" y="0"/>
                </a:lnTo>
                <a:lnTo>
                  <a:pt x="1965232" y="2579659"/>
                </a:lnTo>
                <a:lnTo>
                  <a:pt x="0" y="257965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9" id="39"/>
          <p:cNvSpPr/>
          <p:nvPr/>
        </p:nvSpPr>
        <p:spPr>
          <a:xfrm flipH="false" flipV="false" rot="0">
            <a:off x="8776885" y="6205113"/>
            <a:ext cx="1521795" cy="1552852"/>
          </a:xfrm>
          <a:custGeom>
            <a:avLst/>
            <a:gdLst/>
            <a:ahLst/>
            <a:cxnLst/>
            <a:rect r="r" b="b" t="t" l="l"/>
            <a:pathLst>
              <a:path h="1552852" w="1521795">
                <a:moveTo>
                  <a:pt x="0" y="0"/>
                </a:moveTo>
                <a:lnTo>
                  <a:pt x="1521796" y="0"/>
                </a:lnTo>
                <a:lnTo>
                  <a:pt x="1521796" y="1552852"/>
                </a:lnTo>
                <a:lnTo>
                  <a:pt x="0" y="155285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40" id="40"/>
          <p:cNvSpPr/>
          <p:nvPr/>
        </p:nvSpPr>
        <p:spPr>
          <a:xfrm flipH="false" flipV="false" rot="0">
            <a:off x="7423253" y="6205113"/>
            <a:ext cx="1182183" cy="1766849"/>
          </a:xfrm>
          <a:custGeom>
            <a:avLst/>
            <a:gdLst/>
            <a:ahLst/>
            <a:cxnLst/>
            <a:rect r="r" b="b" t="t" l="l"/>
            <a:pathLst>
              <a:path h="1766849" w="1182183">
                <a:moveTo>
                  <a:pt x="0" y="0"/>
                </a:moveTo>
                <a:lnTo>
                  <a:pt x="1182182" y="0"/>
                </a:lnTo>
                <a:lnTo>
                  <a:pt x="1182182" y="1766849"/>
                </a:lnTo>
                <a:lnTo>
                  <a:pt x="0" y="176684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41" id="41"/>
          <p:cNvSpPr txBox="true"/>
          <p:nvPr/>
        </p:nvSpPr>
        <p:spPr>
          <a:xfrm rot="0">
            <a:off x="1613729" y="1191795"/>
            <a:ext cx="2161193" cy="1605585"/>
          </a:xfrm>
          <a:prstGeom prst="rect">
            <a:avLst/>
          </a:prstGeom>
        </p:spPr>
        <p:txBody>
          <a:bodyPr anchor="t" rtlCol="false" tIns="0" lIns="0" bIns="0" rIns="0">
            <a:spAutoFit/>
          </a:bodyPr>
          <a:lstStyle/>
          <a:p>
            <a:pPr algn="ctr">
              <a:lnSpc>
                <a:spcPts val="11778"/>
              </a:lnSpc>
            </a:pPr>
            <a:r>
              <a:rPr lang="en-US" sz="8412">
                <a:solidFill>
                  <a:srgbClr val="1E3370"/>
                </a:solidFill>
                <a:latin typeface="Shelley Script"/>
                <a:ea typeface="Shelley Script"/>
                <a:cs typeface="Shelley Script"/>
                <a:sym typeface="Shelley Script"/>
              </a:rPr>
              <a:t>F</a:t>
            </a:r>
          </a:p>
        </p:txBody>
      </p:sp>
      <p:sp>
        <p:nvSpPr>
          <p:cNvPr name="TextBox 42" id="42"/>
          <p:cNvSpPr txBox="true"/>
          <p:nvPr/>
        </p:nvSpPr>
        <p:spPr>
          <a:xfrm rot="-361300">
            <a:off x="10314433" y="735808"/>
            <a:ext cx="3570458" cy="621449"/>
          </a:xfrm>
          <a:prstGeom prst="rect">
            <a:avLst/>
          </a:prstGeom>
        </p:spPr>
        <p:txBody>
          <a:bodyPr anchor="t" rtlCol="false" tIns="0" lIns="0" bIns="0" rIns="0">
            <a:spAutoFit/>
          </a:bodyPr>
          <a:lstStyle/>
          <a:p>
            <a:pPr algn="ctr">
              <a:lnSpc>
                <a:spcPts val="5121"/>
              </a:lnSpc>
              <a:spcBef>
                <a:spcPct val="0"/>
              </a:spcBef>
            </a:pPr>
            <a:r>
              <a:rPr lang="en-US" sz="3658">
                <a:solidFill>
                  <a:srgbClr val="FFFFFF"/>
                </a:solidFill>
                <a:latin typeface="Boulder"/>
                <a:ea typeface="Boulder"/>
                <a:cs typeface="Boulder"/>
                <a:sym typeface="Boulder"/>
              </a:rPr>
              <a:t>FINISH!!!!!!!</a:t>
            </a:r>
          </a:p>
        </p:txBody>
      </p:sp>
      <p:sp>
        <p:nvSpPr>
          <p:cNvPr name="TextBox 43" id="43"/>
          <p:cNvSpPr txBox="true"/>
          <p:nvPr/>
        </p:nvSpPr>
        <p:spPr>
          <a:xfrm rot="0">
            <a:off x="3123728" y="1552061"/>
            <a:ext cx="1492096" cy="1036741"/>
          </a:xfrm>
          <a:prstGeom prst="rect">
            <a:avLst/>
          </a:prstGeom>
        </p:spPr>
        <p:txBody>
          <a:bodyPr anchor="t" rtlCol="false" tIns="0" lIns="0" bIns="0" rIns="0">
            <a:spAutoFit/>
          </a:bodyPr>
          <a:lstStyle/>
          <a:p>
            <a:pPr algn="ctr">
              <a:lnSpc>
                <a:spcPts val="7949"/>
              </a:lnSpc>
            </a:pPr>
            <a:r>
              <a:rPr lang="en-US" sz="5677">
                <a:solidFill>
                  <a:srgbClr val="1E3370"/>
                </a:solidFill>
                <a:latin typeface="Perandory SemiCondensed"/>
                <a:ea typeface="Perandory SemiCondensed"/>
                <a:cs typeface="Perandory SemiCondensed"/>
                <a:sym typeface="Perandory SemiCondensed"/>
              </a:rPr>
              <a:t>inish</a:t>
            </a:r>
          </a:p>
        </p:txBody>
      </p:sp>
      <p:sp>
        <p:nvSpPr>
          <p:cNvPr name="Freeform 44" id="44"/>
          <p:cNvSpPr/>
          <p:nvPr/>
        </p:nvSpPr>
        <p:spPr>
          <a:xfrm flipH="false" flipV="false" rot="685327">
            <a:off x="15486796" y="4673217"/>
            <a:ext cx="3108794" cy="3003872"/>
          </a:xfrm>
          <a:custGeom>
            <a:avLst/>
            <a:gdLst/>
            <a:ahLst/>
            <a:cxnLst/>
            <a:rect r="r" b="b" t="t" l="l"/>
            <a:pathLst>
              <a:path h="3003872" w="3108794">
                <a:moveTo>
                  <a:pt x="0" y="0"/>
                </a:moveTo>
                <a:lnTo>
                  <a:pt x="3108794" y="0"/>
                </a:lnTo>
                <a:lnTo>
                  <a:pt x="3108794" y="3003872"/>
                </a:lnTo>
                <a:lnTo>
                  <a:pt x="0" y="3003872"/>
                </a:lnTo>
                <a:lnTo>
                  <a:pt x="0" y="0"/>
                </a:lnTo>
                <a:close/>
              </a:path>
            </a:pathLst>
          </a:custGeom>
          <a:blipFill>
            <a:blip r:embed="rId24"/>
            <a:stretch>
              <a:fillRect l="0" t="0" r="0" b="0"/>
            </a:stretch>
          </a:blipFill>
        </p:spPr>
      </p:sp>
      <p:sp>
        <p:nvSpPr>
          <p:cNvPr name="Freeform 45" id="45"/>
          <p:cNvSpPr/>
          <p:nvPr/>
        </p:nvSpPr>
        <p:spPr>
          <a:xfrm flipH="true" flipV="false" rot="-839414">
            <a:off x="-378006" y="3248154"/>
            <a:ext cx="4269367" cy="4783605"/>
          </a:xfrm>
          <a:custGeom>
            <a:avLst/>
            <a:gdLst/>
            <a:ahLst/>
            <a:cxnLst/>
            <a:rect r="r" b="b" t="t" l="l"/>
            <a:pathLst>
              <a:path h="4783605" w="4269367">
                <a:moveTo>
                  <a:pt x="4269368" y="0"/>
                </a:moveTo>
                <a:lnTo>
                  <a:pt x="0" y="0"/>
                </a:lnTo>
                <a:lnTo>
                  <a:pt x="0" y="4783605"/>
                </a:lnTo>
                <a:lnTo>
                  <a:pt x="4269368" y="4783605"/>
                </a:lnTo>
                <a:lnTo>
                  <a:pt x="4269368" y="0"/>
                </a:lnTo>
                <a:close/>
              </a:path>
            </a:pathLst>
          </a:custGeom>
          <a:blipFill>
            <a:blip r:embed="rId2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2866227" y="2716844"/>
            <a:ext cx="12555545" cy="1095243"/>
          </a:xfrm>
          <a:prstGeom prst="rect">
            <a:avLst/>
          </a:prstGeom>
        </p:spPr>
        <p:txBody>
          <a:bodyPr anchor="t" rtlCol="false" tIns="0" lIns="0" bIns="0" rIns="0">
            <a:spAutoFit/>
          </a:bodyPr>
          <a:lstStyle/>
          <a:p>
            <a:pPr algn="ctr">
              <a:lnSpc>
                <a:spcPts val="8486"/>
              </a:lnSpc>
            </a:pPr>
            <a:r>
              <a:rPr lang="en-US" sz="6061">
                <a:solidFill>
                  <a:srgbClr val="1E3370"/>
                </a:solidFill>
                <a:latin typeface="Perandory SemiCondensed"/>
                <a:ea typeface="Perandory SemiCondensed"/>
                <a:cs typeface="Perandory SemiCondensed"/>
                <a:sym typeface="Perandory SemiCondensed"/>
              </a:rPr>
              <a:t>2.1 Error analysis for iterative methods</a:t>
            </a:r>
          </a:p>
        </p:txBody>
      </p:sp>
      <p:sp>
        <p:nvSpPr>
          <p:cNvPr name="TextBox 13" id="13"/>
          <p:cNvSpPr txBox="true"/>
          <p:nvPr/>
        </p:nvSpPr>
        <p:spPr>
          <a:xfrm rot="0">
            <a:off x="3910742" y="4452601"/>
            <a:ext cx="10466516" cy="3429266"/>
          </a:xfrm>
          <a:prstGeom prst="rect">
            <a:avLst/>
          </a:prstGeom>
        </p:spPr>
        <p:txBody>
          <a:bodyPr anchor="t" rtlCol="false" tIns="0" lIns="0" bIns="0" rIns="0">
            <a:spAutoFit/>
          </a:bodyPr>
          <a:lstStyle/>
          <a:p>
            <a:pPr algn="just">
              <a:lnSpc>
                <a:spcPts val="4548"/>
              </a:lnSpc>
            </a:pPr>
            <a:r>
              <a:rPr lang="en-US" sz="3854">
                <a:solidFill>
                  <a:srgbClr val="EB379E"/>
                </a:solidFill>
                <a:latin typeface="Canva Sans"/>
                <a:ea typeface="Canva Sans"/>
                <a:cs typeface="Canva Sans"/>
                <a:sym typeface="Canva Sans"/>
              </a:rPr>
              <a:t>Error analysis assesses the speed of the iterative method towards the root of the function. If |pₙ₊₁−p| ≤ C|pₙ−p|ᵅ, then α is the order of convergence; α=1 is linear, α=2 is quadratic, the larger α the faster the convergence.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5063488" y="2650455"/>
            <a:ext cx="8161024" cy="1371600"/>
          </a:xfrm>
          <a:prstGeom prst="rect">
            <a:avLst/>
          </a:prstGeom>
        </p:spPr>
        <p:txBody>
          <a:bodyPr anchor="t" rtlCol="false" tIns="0" lIns="0" bIns="0" rIns="0">
            <a:spAutoFit/>
          </a:bodyPr>
          <a:lstStyle/>
          <a:p>
            <a:pPr algn="ctr">
              <a:lnSpc>
                <a:spcPts val="10500"/>
              </a:lnSpc>
            </a:pPr>
            <a:r>
              <a:rPr lang="en-US" sz="7500">
                <a:solidFill>
                  <a:srgbClr val="1E3370"/>
                </a:solidFill>
                <a:latin typeface="Perandory SemiCondensed"/>
                <a:ea typeface="Perandory SemiCondensed"/>
                <a:cs typeface="Perandory SemiCondensed"/>
                <a:sym typeface="Perandory SemiCondensed"/>
              </a:rPr>
              <a:t>2.2 Bisection method</a:t>
            </a:r>
          </a:p>
        </p:txBody>
      </p:sp>
      <p:sp>
        <p:nvSpPr>
          <p:cNvPr name="TextBox 13" id="13"/>
          <p:cNvSpPr txBox="true"/>
          <p:nvPr/>
        </p:nvSpPr>
        <p:spPr>
          <a:xfrm rot="0">
            <a:off x="3910742" y="4443076"/>
            <a:ext cx="10641497" cy="3667970"/>
          </a:xfrm>
          <a:prstGeom prst="rect">
            <a:avLst/>
          </a:prstGeom>
        </p:spPr>
        <p:txBody>
          <a:bodyPr anchor="t" rtlCol="false" tIns="0" lIns="0" bIns="0" rIns="0">
            <a:spAutoFit/>
          </a:bodyPr>
          <a:lstStyle/>
          <a:p>
            <a:pPr algn="just">
              <a:lnSpc>
                <a:spcPts val="4817"/>
              </a:lnSpc>
            </a:pPr>
            <a:r>
              <a:rPr lang="en-US" sz="4082">
                <a:solidFill>
                  <a:srgbClr val="EB379E"/>
                </a:solidFill>
                <a:latin typeface="Canva Sans"/>
                <a:ea typeface="Canva Sans"/>
                <a:cs typeface="Canva Sans"/>
                <a:sym typeface="Canva Sans"/>
              </a:rPr>
              <a:t>The bisection method uses the Intermediate Value Theorem. If f(a)·f(b)&lt;0, the root is in [a,b]. The interval is divided in half, and subintervals with different function signs are selected until the function converges.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497375" y="1028700"/>
            <a:ext cx="16538710" cy="8851266"/>
          </a:xfrm>
          <a:custGeom>
            <a:avLst/>
            <a:gdLst/>
            <a:ahLst/>
            <a:cxnLst/>
            <a:rect r="r" b="b" t="t" l="l"/>
            <a:pathLst>
              <a:path h="8851266" w="16538710">
                <a:moveTo>
                  <a:pt x="0" y="0"/>
                </a:moveTo>
                <a:lnTo>
                  <a:pt x="16538710" y="0"/>
                </a:lnTo>
                <a:lnTo>
                  <a:pt x="16538710" y="8851266"/>
                </a:lnTo>
                <a:lnTo>
                  <a:pt x="0" y="8851266"/>
                </a:lnTo>
                <a:lnTo>
                  <a:pt x="0" y="0"/>
                </a:lnTo>
                <a:close/>
              </a:path>
            </a:pathLst>
          </a:custGeom>
          <a:blipFill>
            <a:blip r:embed="rId6"/>
            <a:stretch>
              <a:fillRect l="0" t="0" r="-489" b="-51354"/>
            </a:stretch>
          </a:blipFill>
        </p:spPr>
      </p:sp>
      <p:sp>
        <p:nvSpPr>
          <p:cNvPr name="Freeform 7" id="7"/>
          <p:cNvSpPr/>
          <p:nvPr/>
        </p:nvSpPr>
        <p:spPr>
          <a:xfrm flipH="false" flipV="false" rot="494623">
            <a:off x="-21897" y="3745479"/>
            <a:ext cx="2426129" cy="1857092"/>
          </a:xfrm>
          <a:custGeom>
            <a:avLst/>
            <a:gdLst/>
            <a:ahLst/>
            <a:cxnLst/>
            <a:rect r="r" b="b" t="t" l="l"/>
            <a:pathLst>
              <a:path h="1857092" w="2426129">
                <a:moveTo>
                  <a:pt x="0" y="0"/>
                </a:moveTo>
                <a:lnTo>
                  <a:pt x="2426129" y="0"/>
                </a:lnTo>
                <a:lnTo>
                  <a:pt x="2426129" y="1857092"/>
                </a:lnTo>
                <a:lnTo>
                  <a:pt x="0" y="1857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391647"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0" y="7885142"/>
            <a:ext cx="2382335" cy="2397318"/>
          </a:xfrm>
          <a:custGeom>
            <a:avLst/>
            <a:gdLst/>
            <a:ahLst/>
            <a:cxnLst/>
            <a:rect r="r" b="b" t="t" l="l"/>
            <a:pathLst>
              <a:path h="2397318" w="2382335">
                <a:moveTo>
                  <a:pt x="0" y="0"/>
                </a:moveTo>
                <a:lnTo>
                  <a:pt x="2382335" y="0"/>
                </a:lnTo>
                <a:lnTo>
                  <a:pt x="2382335" y="2397319"/>
                </a:lnTo>
                <a:lnTo>
                  <a:pt x="0" y="2397319"/>
                </a:lnTo>
                <a:lnTo>
                  <a:pt x="0" y="0"/>
                </a:lnTo>
                <a:close/>
              </a:path>
            </a:pathLst>
          </a:custGeom>
          <a:blipFill>
            <a:blip r:embed="rId13"/>
            <a:stretch>
              <a:fillRect l="0" t="0" r="0" b="0"/>
            </a:stretch>
          </a:blipFill>
        </p:spPr>
      </p:sp>
      <p:sp>
        <p:nvSpPr>
          <p:cNvPr name="Freeform 12" id="12"/>
          <p:cNvSpPr/>
          <p:nvPr/>
        </p:nvSpPr>
        <p:spPr>
          <a:xfrm flipH="false" flipV="false" rot="0">
            <a:off x="6303052" y="3977898"/>
            <a:ext cx="5681897" cy="1392253"/>
          </a:xfrm>
          <a:custGeom>
            <a:avLst/>
            <a:gdLst/>
            <a:ahLst/>
            <a:cxnLst/>
            <a:rect r="r" b="b" t="t" l="l"/>
            <a:pathLst>
              <a:path h="1392253" w="5681897">
                <a:moveTo>
                  <a:pt x="0" y="0"/>
                </a:moveTo>
                <a:lnTo>
                  <a:pt x="5681896" y="0"/>
                </a:lnTo>
                <a:lnTo>
                  <a:pt x="5681896" y="1392253"/>
                </a:lnTo>
                <a:lnTo>
                  <a:pt x="0" y="1392253"/>
                </a:lnTo>
                <a:lnTo>
                  <a:pt x="0" y="0"/>
                </a:lnTo>
                <a:close/>
              </a:path>
            </a:pathLst>
          </a:custGeom>
          <a:blipFill>
            <a:blip r:embed="rId14"/>
            <a:stretch>
              <a:fillRect l="0" t="0" r="0" b="0"/>
            </a:stretch>
          </a:blipFill>
        </p:spPr>
      </p:sp>
      <p:sp>
        <p:nvSpPr>
          <p:cNvPr name="TextBox 13" id="13"/>
          <p:cNvSpPr txBox="true"/>
          <p:nvPr/>
        </p:nvSpPr>
        <p:spPr>
          <a:xfrm rot="0">
            <a:off x="3488147" y="5588738"/>
            <a:ext cx="11311707" cy="3666506"/>
          </a:xfrm>
          <a:prstGeom prst="rect">
            <a:avLst/>
          </a:prstGeom>
        </p:spPr>
        <p:txBody>
          <a:bodyPr anchor="t" rtlCol="false" tIns="0" lIns="0" bIns="0" rIns="0">
            <a:spAutoFit/>
          </a:bodyPr>
          <a:lstStyle/>
          <a:p>
            <a:pPr algn="just">
              <a:lnSpc>
                <a:spcPts val="4137"/>
              </a:lnSpc>
            </a:pPr>
            <a:r>
              <a:rPr lang="en-US" sz="3506">
                <a:solidFill>
                  <a:srgbClr val="EB379E"/>
                </a:solidFill>
                <a:latin typeface="Canva Sans"/>
                <a:ea typeface="Canva Sans"/>
                <a:cs typeface="Canva Sans"/>
                <a:sym typeface="Canva Sans"/>
              </a:rPr>
              <a:t>The error of this method satisfies the formula |pₙ−p| ≤ (b−a)/2ⁿ, meaning the result gets closer to the root with each step. This method has a linear convergence rate and is run with the bisection(f,a,b,eps,N) function until the result is sufficiently accurate or the iteration limit is reached.</a:t>
            </a:r>
          </a:p>
        </p:txBody>
      </p:sp>
      <p:sp>
        <p:nvSpPr>
          <p:cNvPr name="TextBox 14" id="14"/>
          <p:cNvSpPr txBox="true"/>
          <p:nvPr/>
        </p:nvSpPr>
        <p:spPr>
          <a:xfrm rot="0">
            <a:off x="5063488" y="2650455"/>
            <a:ext cx="8161024" cy="1371600"/>
          </a:xfrm>
          <a:prstGeom prst="rect">
            <a:avLst/>
          </a:prstGeom>
        </p:spPr>
        <p:txBody>
          <a:bodyPr anchor="t" rtlCol="false" tIns="0" lIns="0" bIns="0" rIns="0">
            <a:spAutoFit/>
          </a:bodyPr>
          <a:lstStyle/>
          <a:p>
            <a:pPr algn="ctr">
              <a:lnSpc>
                <a:spcPts val="10500"/>
              </a:lnSpc>
            </a:pPr>
            <a:r>
              <a:rPr lang="en-US" sz="7500">
                <a:solidFill>
                  <a:srgbClr val="1E3370"/>
                </a:solidFill>
                <a:latin typeface="Perandory SemiCondensed"/>
                <a:ea typeface="Perandory SemiCondensed"/>
                <a:cs typeface="Perandory SemiCondensed"/>
                <a:sym typeface="Perandory SemiCondensed"/>
              </a:rPr>
              <a:t>2.2 Bisection method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497375" y="1028700"/>
            <a:ext cx="16538710" cy="8851266"/>
          </a:xfrm>
          <a:custGeom>
            <a:avLst/>
            <a:gdLst/>
            <a:ahLst/>
            <a:cxnLst/>
            <a:rect r="r" b="b" t="t" l="l"/>
            <a:pathLst>
              <a:path h="8851266" w="16538710">
                <a:moveTo>
                  <a:pt x="0" y="0"/>
                </a:moveTo>
                <a:lnTo>
                  <a:pt x="16538710" y="0"/>
                </a:lnTo>
                <a:lnTo>
                  <a:pt x="16538710" y="8851266"/>
                </a:lnTo>
                <a:lnTo>
                  <a:pt x="0" y="8851266"/>
                </a:lnTo>
                <a:lnTo>
                  <a:pt x="0" y="0"/>
                </a:lnTo>
                <a:close/>
              </a:path>
            </a:pathLst>
          </a:custGeom>
          <a:blipFill>
            <a:blip r:embed="rId6"/>
            <a:stretch>
              <a:fillRect l="0" t="0" r="-489" b="-51354"/>
            </a:stretch>
          </a:blipFill>
        </p:spPr>
      </p:sp>
      <p:sp>
        <p:nvSpPr>
          <p:cNvPr name="Freeform 7" id="7"/>
          <p:cNvSpPr/>
          <p:nvPr/>
        </p:nvSpPr>
        <p:spPr>
          <a:xfrm flipH="false" flipV="false" rot="494623">
            <a:off x="17050" y="3701541"/>
            <a:ext cx="1777486" cy="1360584"/>
          </a:xfrm>
          <a:custGeom>
            <a:avLst/>
            <a:gdLst/>
            <a:ahLst/>
            <a:cxnLst/>
            <a:rect r="r" b="b" t="t" l="l"/>
            <a:pathLst>
              <a:path h="1360584" w="1777486">
                <a:moveTo>
                  <a:pt x="0" y="0"/>
                </a:moveTo>
                <a:lnTo>
                  <a:pt x="1777485" y="0"/>
                </a:lnTo>
                <a:lnTo>
                  <a:pt x="1777485" y="1360585"/>
                </a:lnTo>
                <a:lnTo>
                  <a:pt x="0" y="13605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391647"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0" y="7885142"/>
            <a:ext cx="2382335" cy="2397318"/>
          </a:xfrm>
          <a:custGeom>
            <a:avLst/>
            <a:gdLst/>
            <a:ahLst/>
            <a:cxnLst/>
            <a:rect r="r" b="b" t="t" l="l"/>
            <a:pathLst>
              <a:path h="2397318" w="2382335">
                <a:moveTo>
                  <a:pt x="0" y="0"/>
                </a:moveTo>
                <a:lnTo>
                  <a:pt x="2382335" y="0"/>
                </a:lnTo>
                <a:lnTo>
                  <a:pt x="2382335" y="2397319"/>
                </a:lnTo>
                <a:lnTo>
                  <a:pt x="0" y="2397319"/>
                </a:lnTo>
                <a:lnTo>
                  <a:pt x="0" y="0"/>
                </a:lnTo>
                <a:close/>
              </a:path>
            </a:pathLst>
          </a:custGeom>
          <a:blipFill>
            <a:blip r:embed="rId13"/>
            <a:stretch>
              <a:fillRect l="0" t="0" r="0" b="0"/>
            </a:stretch>
          </a:blipFill>
        </p:spPr>
      </p:sp>
      <p:sp>
        <p:nvSpPr>
          <p:cNvPr name="Freeform 12" id="12"/>
          <p:cNvSpPr/>
          <p:nvPr/>
        </p:nvSpPr>
        <p:spPr>
          <a:xfrm flipH="false" flipV="false" rot="0">
            <a:off x="2107996" y="3450555"/>
            <a:ext cx="8439571" cy="4981367"/>
          </a:xfrm>
          <a:custGeom>
            <a:avLst/>
            <a:gdLst/>
            <a:ahLst/>
            <a:cxnLst/>
            <a:rect r="r" b="b" t="t" l="l"/>
            <a:pathLst>
              <a:path h="4981367" w="8439571">
                <a:moveTo>
                  <a:pt x="0" y="0"/>
                </a:moveTo>
                <a:lnTo>
                  <a:pt x="8439571" y="0"/>
                </a:lnTo>
                <a:lnTo>
                  <a:pt x="8439571" y="4981367"/>
                </a:lnTo>
                <a:lnTo>
                  <a:pt x="0" y="4981367"/>
                </a:lnTo>
                <a:lnTo>
                  <a:pt x="0" y="0"/>
                </a:lnTo>
                <a:close/>
              </a:path>
            </a:pathLst>
          </a:custGeom>
          <a:blipFill>
            <a:blip r:embed="rId14"/>
            <a:stretch>
              <a:fillRect l="0" t="0" r="0" b="0"/>
            </a:stretch>
          </a:blipFill>
        </p:spPr>
      </p:sp>
      <p:sp>
        <p:nvSpPr>
          <p:cNvPr name="Freeform 13" id="13"/>
          <p:cNvSpPr/>
          <p:nvPr/>
        </p:nvSpPr>
        <p:spPr>
          <a:xfrm flipH="false" flipV="false" rot="0">
            <a:off x="8366658" y="8242719"/>
            <a:ext cx="7257095" cy="1427503"/>
          </a:xfrm>
          <a:custGeom>
            <a:avLst/>
            <a:gdLst/>
            <a:ahLst/>
            <a:cxnLst/>
            <a:rect r="r" b="b" t="t" l="l"/>
            <a:pathLst>
              <a:path h="1427503" w="7257095">
                <a:moveTo>
                  <a:pt x="0" y="0"/>
                </a:moveTo>
                <a:lnTo>
                  <a:pt x="7257095" y="0"/>
                </a:lnTo>
                <a:lnTo>
                  <a:pt x="7257095" y="1427502"/>
                </a:lnTo>
                <a:lnTo>
                  <a:pt x="0" y="1427502"/>
                </a:lnTo>
                <a:lnTo>
                  <a:pt x="0" y="0"/>
                </a:lnTo>
                <a:close/>
              </a:path>
            </a:pathLst>
          </a:custGeom>
          <a:blipFill>
            <a:blip r:embed="rId15"/>
            <a:stretch>
              <a:fillRect l="0" t="0" r="0" b="0"/>
            </a:stretch>
          </a:blipFill>
        </p:spPr>
      </p:sp>
      <p:sp>
        <p:nvSpPr>
          <p:cNvPr name="TextBox 14" id="14"/>
          <p:cNvSpPr txBox="true"/>
          <p:nvPr/>
        </p:nvSpPr>
        <p:spPr>
          <a:xfrm rot="0">
            <a:off x="5149728" y="2263309"/>
            <a:ext cx="8161024" cy="1371600"/>
          </a:xfrm>
          <a:prstGeom prst="rect">
            <a:avLst/>
          </a:prstGeom>
        </p:spPr>
        <p:txBody>
          <a:bodyPr anchor="t" rtlCol="false" tIns="0" lIns="0" bIns="0" rIns="0">
            <a:spAutoFit/>
          </a:bodyPr>
          <a:lstStyle/>
          <a:p>
            <a:pPr algn="ctr">
              <a:lnSpc>
                <a:spcPts val="10500"/>
              </a:lnSpc>
            </a:pPr>
            <a:r>
              <a:rPr lang="en-US" sz="7500">
                <a:solidFill>
                  <a:srgbClr val="1E3370"/>
                </a:solidFill>
                <a:latin typeface="Perandory SemiCondensed"/>
                <a:ea typeface="Perandory SemiCondensed"/>
                <a:cs typeface="Perandory SemiCondensed"/>
                <a:sym typeface="Perandory SemiCondensed"/>
              </a:rPr>
              <a:t>2.2 Bisection method</a:t>
            </a:r>
          </a:p>
        </p:txBody>
      </p:sp>
      <p:sp>
        <p:nvSpPr>
          <p:cNvPr name="TextBox 15" id="15"/>
          <p:cNvSpPr txBox="true"/>
          <p:nvPr/>
        </p:nvSpPr>
        <p:spPr>
          <a:xfrm rot="0">
            <a:off x="11136763" y="3644434"/>
            <a:ext cx="4347978" cy="4027163"/>
          </a:xfrm>
          <a:prstGeom prst="rect">
            <a:avLst/>
          </a:prstGeom>
        </p:spPr>
        <p:txBody>
          <a:bodyPr anchor="t" rtlCol="false" tIns="0" lIns="0" bIns="0" rIns="0">
            <a:spAutoFit/>
          </a:bodyPr>
          <a:lstStyle/>
          <a:p>
            <a:pPr algn="l">
              <a:lnSpc>
                <a:spcPts val="3536"/>
              </a:lnSpc>
            </a:pPr>
            <a:r>
              <a:rPr lang="en-US" sz="2997">
                <a:solidFill>
                  <a:srgbClr val="EB379E"/>
                </a:solidFill>
                <a:latin typeface="Canva Sans"/>
                <a:ea typeface="Canva Sans"/>
                <a:cs typeface="Canva Sans"/>
                <a:sym typeface="Canva Sans"/>
              </a:rPr>
              <a:t>The image shows Python code implementing the Bisection Method to find a root of a nonlinear equation using interval halving and convergence criteria.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4986847" y="2642556"/>
            <a:ext cx="8314305" cy="1371503"/>
          </a:xfrm>
          <a:prstGeom prst="rect">
            <a:avLst/>
          </a:prstGeom>
        </p:spPr>
        <p:txBody>
          <a:bodyPr anchor="t" rtlCol="false" tIns="0" lIns="0" bIns="0" rIns="0">
            <a:spAutoFit/>
          </a:bodyPr>
          <a:lstStyle/>
          <a:p>
            <a:pPr algn="ctr">
              <a:lnSpc>
                <a:spcPts val="10505"/>
              </a:lnSpc>
            </a:pPr>
            <a:r>
              <a:rPr lang="en-US" sz="7503">
                <a:solidFill>
                  <a:srgbClr val="1E3370"/>
                </a:solidFill>
                <a:latin typeface="Perandory SemiCondensed"/>
                <a:ea typeface="Perandory SemiCondensed"/>
                <a:cs typeface="Perandory SemiCondensed"/>
                <a:sym typeface="Perandory SemiCondensed"/>
              </a:rPr>
              <a:t>2.3 Newton’s method</a:t>
            </a:r>
          </a:p>
        </p:txBody>
      </p:sp>
      <p:sp>
        <p:nvSpPr>
          <p:cNvPr name="TextBox 13" id="13"/>
          <p:cNvSpPr txBox="true"/>
          <p:nvPr/>
        </p:nvSpPr>
        <p:spPr>
          <a:xfrm rot="0">
            <a:off x="4261694" y="4722791"/>
            <a:ext cx="9764613" cy="2857766"/>
          </a:xfrm>
          <a:prstGeom prst="rect">
            <a:avLst/>
          </a:prstGeom>
        </p:spPr>
        <p:txBody>
          <a:bodyPr anchor="t" rtlCol="false" tIns="0" lIns="0" bIns="0" rIns="0">
            <a:spAutoFit/>
          </a:bodyPr>
          <a:lstStyle/>
          <a:p>
            <a:pPr algn="just">
              <a:lnSpc>
                <a:spcPts val="4548"/>
              </a:lnSpc>
            </a:pPr>
            <a:r>
              <a:rPr lang="en-US" sz="3854">
                <a:solidFill>
                  <a:srgbClr val="EB379E"/>
                </a:solidFill>
                <a:latin typeface="Canva Sans"/>
                <a:ea typeface="Canva Sans"/>
                <a:cs typeface="Canva Sans"/>
                <a:sym typeface="Canva Sans"/>
              </a:rPr>
              <a:t>Failure of Newton's method: Occurs if f'(Pn) = 0 at the nth iteration, graphically the tangent line parallel to the x-axis does not intersect the x-axis, no new roots can be calculated.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4986847" y="2652081"/>
            <a:ext cx="8314305" cy="1377872"/>
          </a:xfrm>
          <a:prstGeom prst="rect">
            <a:avLst/>
          </a:prstGeom>
        </p:spPr>
        <p:txBody>
          <a:bodyPr anchor="t" rtlCol="false" tIns="0" lIns="0" bIns="0" rIns="0">
            <a:spAutoFit/>
          </a:bodyPr>
          <a:lstStyle/>
          <a:p>
            <a:pPr algn="ctr">
              <a:lnSpc>
                <a:spcPts val="10645"/>
              </a:lnSpc>
            </a:pPr>
            <a:r>
              <a:rPr lang="en-US" sz="7603">
                <a:solidFill>
                  <a:srgbClr val="1E3370"/>
                </a:solidFill>
                <a:latin typeface="Perandory SemiCondensed"/>
                <a:ea typeface="Perandory SemiCondensed"/>
                <a:cs typeface="Perandory SemiCondensed"/>
                <a:sym typeface="Perandory SemiCondensed"/>
              </a:rPr>
              <a:t>2.3 Newton’s method</a:t>
            </a:r>
          </a:p>
        </p:txBody>
      </p:sp>
      <p:sp>
        <p:nvSpPr>
          <p:cNvPr name="TextBox 13" id="13"/>
          <p:cNvSpPr txBox="true"/>
          <p:nvPr/>
        </p:nvSpPr>
        <p:spPr>
          <a:xfrm rot="0">
            <a:off x="4261694" y="4238979"/>
            <a:ext cx="9764613" cy="4000766"/>
          </a:xfrm>
          <a:prstGeom prst="rect">
            <a:avLst/>
          </a:prstGeom>
        </p:spPr>
        <p:txBody>
          <a:bodyPr anchor="t" rtlCol="false" tIns="0" lIns="0" bIns="0" rIns="0">
            <a:spAutoFit/>
          </a:bodyPr>
          <a:lstStyle/>
          <a:p>
            <a:pPr algn="just">
              <a:lnSpc>
                <a:spcPts val="4548"/>
              </a:lnSpc>
            </a:pPr>
            <a:r>
              <a:rPr lang="en-US" sz="3854">
                <a:solidFill>
                  <a:srgbClr val="EB379E"/>
                </a:solidFill>
                <a:latin typeface="Canva Sans"/>
                <a:ea typeface="Canva Sans"/>
                <a:cs typeface="Canva Sans"/>
                <a:sym typeface="Canva Sans"/>
              </a:rPr>
              <a:t>Convergence failure: if the initial guess p0 is not close enough to the true root p. And As a result, the iteration can oscillate (back and forth) and not approach the root at all. This figure shows the non-convergence behavior of Newton's Method.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028700" y="1028700"/>
            <a:ext cx="15496273" cy="8293369"/>
          </a:xfrm>
          <a:custGeom>
            <a:avLst/>
            <a:gdLst/>
            <a:ahLst/>
            <a:cxnLst/>
            <a:rect r="r" b="b" t="t" l="l"/>
            <a:pathLst>
              <a:path h="8293369" w="15496273">
                <a:moveTo>
                  <a:pt x="0" y="0"/>
                </a:moveTo>
                <a:lnTo>
                  <a:pt x="15496273" y="0"/>
                </a:lnTo>
                <a:lnTo>
                  <a:pt x="15496273" y="8293369"/>
                </a:lnTo>
                <a:lnTo>
                  <a:pt x="0" y="8293369"/>
                </a:lnTo>
                <a:lnTo>
                  <a:pt x="0" y="0"/>
                </a:lnTo>
                <a:close/>
              </a:path>
            </a:pathLst>
          </a:custGeom>
          <a:blipFill>
            <a:blip r:embed="rId6"/>
            <a:stretch>
              <a:fillRect l="0" t="0" r="-489" b="-51354"/>
            </a:stretch>
          </a:blipFill>
        </p:spPr>
      </p:sp>
      <p:sp>
        <p:nvSpPr>
          <p:cNvPr name="Freeform 7" id="7"/>
          <p:cNvSpPr/>
          <p:nvPr/>
        </p:nvSpPr>
        <p:spPr>
          <a:xfrm flipH="false" flipV="false" rot="494623">
            <a:off x="474744" y="3514531"/>
            <a:ext cx="2426129" cy="1857092"/>
          </a:xfrm>
          <a:custGeom>
            <a:avLst/>
            <a:gdLst/>
            <a:ahLst/>
            <a:cxnLst/>
            <a:rect r="r" b="b" t="t" l="l"/>
            <a:pathLst>
              <a:path h="1857092" w="2426129">
                <a:moveTo>
                  <a:pt x="0" y="0"/>
                </a:moveTo>
                <a:lnTo>
                  <a:pt x="2426130" y="0"/>
                </a:lnTo>
                <a:lnTo>
                  <a:pt x="2426130" y="1857091"/>
                </a:lnTo>
                <a:lnTo>
                  <a:pt x="0" y="18570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681876" y="5579213"/>
            <a:ext cx="1354210" cy="2305930"/>
          </a:xfrm>
          <a:custGeom>
            <a:avLst/>
            <a:gdLst/>
            <a:ahLst/>
            <a:cxnLst/>
            <a:rect r="r" b="b" t="t" l="l"/>
            <a:pathLst>
              <a:path h="2305930" w="1354210">
                <a:moveTo>
                  <a:pt x="0" y="0"/>
                </a:moveTo>
                <a:lnTo>
                  <a:pt x="1354209" y="0"/>
                </a:lnTo>
                <a:lnTo>
                  <a:pt x="1354209" y="2305929"/>
                </a:lnTo>
                <a:lnTo>
                  <a:pt x="0" y="23059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442492">
            <a:off x="804868" y="104359"/>
            <a:ext cx="1765882" cy="2170055"/>
          </a:xfrm>
          <a:custGeom>
            <a:avLst/>
            <a:gdLst/>
            <a:ahLst/>
            <a:cxnLst/>
            <a:rect r="r" b="b" t="t" l="l"/>
            <a:pathLst>
              <a:path h="2170055" w="1765882">
                <a:moveTo>
                  <a:pt x="0" y="0"/>
                </a:moveTo>
                <a:lnTo>
                  <a:pt x="1765882" y="0"/>
                </a:lnTo>
                <a:lnTo>
                  <a:pt x="1765882" y="2170055"/>
                </a:lnTo>
                <a:lnTo>
                  <a:pt x="0" y="2170055"/>
                </a:lnTo>
                <a:lnTo>
                  <a:pt x="0" y="0"/>
                </a:lnTo>
                <a:close/>
              </a:path>
            </a:pathLst>
          </a:custGeom>
          <a:blipFill>
            <a:blip r:embed="rId11"/>
            <a:stretch>
              <a:fillRect l="0" t="0" r="0" b="0"/>
            </a:stretch>
          </a:blipFill>
        </p:spPr>
      </p:sp>
      <p:sp>
        <p:nvSpPr>
          <p:cNvPr name="Freeform 10" id="10"/>
          <p:cNvSpPr/>
          <p:nvPr/>
        </p:nvSpPr>
        <p:spPr>
          <a:xfrm flipH="false" flipV="false" rot="-5400000">
            <a:off x="14914715" y="1517620"/>
            <a:ext cx="2953863" cy="912005"/>
          </a:xfrm>
          <a:custGeom>
            <a:avLst/>
            <a:gdLst/>
            <a:ahLst/>
            <a:cxnLst/>
            <a:rect r="r" b="b" t="t" l="l"/>
            <a:pathLst>
              <a:path h="912005" w="2953863">
                <a:moveTo>
                  <a:pt x="0" y="0"/>
                </a:moveTo>
                <a:lnTo>
                  <a:pt x="2953863" y="0"/>
                </a:lnTo>
                <a:lnTo>
                  <a:pt x="2953863" y="912006"/>
                </a:lnTo>
                <a:lnTo>
                  <a:pt x="0" y="912006"/>
                </a:lnTo>
                <a:lnTo>
                  <a:pt x="0" y="0"/>
                </a:lnTo>
                <a:close/>
              </a:path>
            </a:pathLst>
          </a:custGeom>
          <a:blipFill>
            <a:blip r:embed="rId12"/>
            <a:stretch>
              <a:fillRect l="0" t="0" r="0" b="0"/>
            </a:stretch>
          </a:blipFill>
        </p:spPr>
      </p:sp>
      <p:sp>
        <p:nvSpPr>
          <p:cNvPr name="Freeform 11" id="11"/>
          <p:cNvSpPr/>
          <p:nvPr/>
        </p:nvSpPr>
        <p:spPr>
          <a:xfrm flipH="false" flipV="false" rot="0">
            <a:off x="354140" y="6999866"/>
            <a:ext cx="2862099" cy="2880100"/>
          </a:xfrm>
          <a:custGeom>
            <a:avLst/>
            <a:gdLst/>
            <a:ahLst/>
            <a:cxnLst/>
            <a:rect r="r" b="b" t="t" l="l"/>
            <a:pathLst>
              <a:path h="2880100" w="2862099">
                <a:moveTo>
                  <a:pt x="0" y="0"/>
                </a:moveTo>
                <a:lnTo>
                  <a:pt x="2862099" y="0"/>
                </a:lnTo>
                <a:lnTo>
                  <a:pt x="2862099" y="2880100"/>
                </a:lnTo>
                <a:lnTo>
                  <a:pt x="0" y="2880100"/>
                </a:lnTo>
                <a:lnTo>
                  <a:pt x="0" y="0"/>
                </a:lnTo>
                <a:close/>
              </a:path>
            </a:pathLst>
          </a:custGeom>
          <a:blipFill>
            <a:blip r:embed="rId13"/>
            <a:stretch>
              <a:fillRect l="0" t="0" r="0" b="0"/>
            </a:stretch>
          </a:blipFill>
        </p:spPr>
      </p:sp>
      <p:sp>
        <p:nvSpPr>
          <p:cNvPr name="TextBox 12" id="12"/>
          <p:cNvSpPr txBox="true"/>
          <p:nvPr/>
        </p:nvSpPr>
        <p:spPr>
          <a:xfrm rot="0">
            <a:off x="4986847" y="2652081"/>
            <a:ext cx="8314305" cy="1377872"/>
          </a:xfrm>
          <a:prstGeom prst="rect">
            <a:avLst/>
          </a:prstGeom>
        </p:spPr>
        <p:txBody>
          <a:bodyPr anchor="t" rtlCol="false" tIns="0" lIns="0" bIns="0" rIns="0">
            <a:spAutoFit/>
          </a:bodyPr>
          <a:lstStyle/>
          <a:p>
            <a:pPr algn="ctr">
              <a:lnSpc>
                <a:spcPts val="10645"/>
              </a:lnSpc>
            </a:pPr>
            <a:r>
              <a:rPr lang="en-US" sz="7603">
                <a:solidFill>
                  <a:srgbClr val="1E3370"/>
                </a:solidFill>
                <a:latin typeface="Perandory SemiCondensed"/>
                <a:ea typeface="Perandory SemiCondensed"/>
                <a:cs typeface="Perandory SemiCondensed"/>
                <a:sym typeface="Perandory SemiCondensed"/>
              </a:rPr>
              <a:t>2.3 Newton’s method</a:t>
            </a:r>
          </a:p>
        </p:txBody>
      </p:sp>
      <p:sp>
        <p:nvSpPr>
          <p:cNvPr name="TextBox 13" id="13"/>
          <p:cNvSpPr txBox="true"/>
          <p:nvPr/>
        </p:nvSpPr>
        <p:spPr>
          <a:xfrm rot="0">
            <a:off x="4261694" y="4452601"/>
            <a:ext cx="9764613" cy="3429266"/>
          </a:xfrm>
          <a:prstGeom prst="rect">
            <a:avLst/>
          </a:prstGeom>
        </p:spPr>
        <p:txBody>
          <a:bodyPr anchor="t" rtlCol="false" tIns="0" lIns="0" bIns="0" rIns="0">
            <a:spAutoFit/>
          </a:bodyPr>
          <a:lstStyle/>
          <a:p>
            <a:pPr algn="just">
              <a:lnSpc>
                <a:spcPts val="4548"/>
              </a:lnSpc>
            </a:pPr>
            <a:r>
              <a:rPr lang="en-US" sz="3854">
                <a:solidFill>
                  <a:srgbClr val="EB379E"/>
                </a:solidFill>
                <a:latin typeface="Canva Sans"/>
                <a:ea typeface="Canva Sans"/>
                <a:cs typeface="Canva Sans"/>
                <a:sym typeface="Canva Sans"/>
              </a:rPr>
              <a:t>Derivative requirements in Newton's method: 1. Newton's method requires the derivative of f'(x) to be known explicitly. 2. Without a clear derivative form, the iteration process cannot be carried out.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86060" y="-191566"/>
            <a:ext cx="5701940" cy="5366951"/>
          </a:xfrm>
          <a:custGeom>
            <a:avLst/>
            <a:gdLst/>
            <a:ahLst/>
            <a:cxnLst/>
            <a:rect r="r" b="b" t="t" l="l"/>
            <a:pathLst>
              <a:path h="5366951" w="5701940">
                <a:moveTo>
                  <a:pt x="0" y="0"/>
                </a:moveTo>
                <a:lnTo>
                  <a:pt x="5701940" y="0"/>
                </a:lnTo>
                <a:lnTo>
                  <a:pt x="5701940" y="5366951"/>
                </a:lnTo>
                <a:lnTo>
                  <a:pt x="0" y="5366951"/>
                </a:lnTo>
                <a:lnTo>
                  <a:pt x="0" y="0"/>
                </a:lnTo>
                <a:close/>
              </a:path>
            </a:pathLst>
          </a:custGeom>
          <a:blipFill>
            <a:blip r:embed="rId3"/>
            <a:stretch>
              <a:fillRect l="0" t="0" r="0" b="0"/>
            </a:stretch>
          </a:blipFill>
        </p:spPr>
      </p:sp>
      <p:sp>
        <p:nvSpPr>
          <p:cNvPr name="Freeform 4" id="4"/>
          <p:cNvSpPr/>
          <p:nvPr/>
        </p:nvSpPr>
        <p:spPr>
          <a:xfrm flipH="false" flipV="false" rot="-241297">
            <a:off x="8160735" y="5934334"/>
            <a:ext cx="11593887" cy="6647931"/>
          </a:xfrm>
          <a:custGeom>
            <a:avLst/>
            <a:gdLst/>
            <a:ahLst/>
            <a:cxnLst/>
            <a:rect r="r" b="b" t="t" l="l"/>
            <a:pathLst>
              <a:path h="6647931" w="11593887">
                <a:moveTo>
                  <a:pt x="0" y="0"/>
                </a:moveTo>
                <a:lnTo>
                  <a:pt x="11593887" y="0"/>
                </a:lnTo>
                <a:lnTo>
                  <a:pt x="11593887" y="6647932"/>
                </a:lnTo>
                <a:lnTo>
                  <a:pt x="0" y="6647932"/>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5" id="5"/>
          <p:cNvSpPr/>
          <p:nvPr/>
        </p:nvSpPr>
        <p:spPr>
          <a:xfrm flipH="false" flipV="false" rot="300888">
            <a:off x="-1314689" y="6073219"/>
            <a:ext cx="11593887" cy="6647931"/>
          </a:xfrm>
          <a:custGeom>
            <a:avLst/>
            <a:gdLst/>
            <a:ahLst/>
            <a:cxnLst/>
            <a:rect r="r" b="b" t="t" l="l"/>
            <a:pathLst>
              <a:path h="6647931" w="11593887">
                <a:moveTo>
                  <a:pt x="0" y="0"/>
                </a:moveTo>
                <a:lnTo>
                  <a:pt x="11593887" y="0"/>
                </a:lnTo>
                <a:lnTo>
                  <a:pt x="11593887" y="6647931"/>
                </a:lnTo>
                <a:lnTo>
                  <a:pt x="0" y="6647931"/>
                </a:lnTo>
                <a:lnTo>
                  <a:pt x="0" y="0"/>
                </a:lnTo>
                <a:close/>
              </a:path>
            </a:pathLst>
          </a:custGeom>
          <a:blipFill>
            <a:blip r:embed="rId4">
              <a:extLst>
                <a:ext uri="{96DAC541-7B7A-43D3-8B79-37D633B846F1}">
                  <asvg:svgBlip xmlns:asvg="http://schemas.microsoft.com/office/drawing/2016/SVG/main" r:embed="rId5"/>
                </a:ext>
              </a:extLst>
            </a:blip>
            <a:stretch>
              <a:fillRect l="0" t="0" r="-71" b="-63417"/>
            </a:stretch>
          </a:blipFill>
        </p:spPr>
      </p:sp>
      <p:sp>
        <p:nvSpPr>
          <p:cNvPr name="Freeform 6" id="6"/>
          <p:cNvSpPr/>
          <p:nvPr/>
        </p:nvSpPr>
        <p:spPr>
          <a:xfrm flipH="false" flipV="false" rot="0">
            <a:off x="192243" y="358906"/>
            <a:ext cx="17292563" cy="9254716"/>
          </a:xfrm>
          <a:custGeom>
            <a:avLst/>
            <a:gdLst/>
            <a:ahLst/>
            <a:cxnLst/>
            <a:rect r="r" b="b" t="t" l="l"/>
            <a:pathLst>
              <a:path h="9254716" w="17292563">
                <a:moveTo>
                  <a:pt x="0" y="0"/>
                </a:moveTo>
                <a:lnTo>
                  <a:pt x="17292563" y="0"/>
                </a:lnTo>
                <a:lnTo>
                  <a:pt x="17292563" y="9254716"/>
                </a:lnTo>
                <a:lnTo>
                  <a:pt x="0" y="9254716"/>
                </a:lnTo>
                <a:lnTo>
                  <a:pt x="0" y="0"/>
                </a:lnTo>
                <a:close/>
              </a:path>
            </a:pathLst>
          </a:custGeom>
          <a:blipFill>
            <a:blip r:embed="rId6"/>
            <a:stretch>
              <a:fillRect l="0" t="0" r="-489" b="-51354"/>
            </a:stretch>
          </a:blipFill>
        </p:spPr>
      </p:sp>
      <p:sp>
        <p:nvSpPr>
          <p:cNvPr name="Freeform 7" id="7"/>
          <p:cNvSpPr/>
          <p:nvPr/>
        </p:nvSpPr>
        <p:spPr>
          <a:xfrm flipH="false" flipV="false" rot="-442492">
            <a:off x="155988" y="-282311"/>
            <a:ext cx="1499082" cy="1842190"/>
          </a:xfrm>
          <a:custGeom>
            <a:avLst/>
            <a:gdLst/>
            <a:ahLst/>
            <a:cxnLst/>
            <a:rect r="r" b="b" t="t" l="l"/>
            <a:pathLst>
              <a:path h="1842190" w="1499082">
                <a:moveTo>
                  <a:pt x="0" y="0"/>
                </a:moveTo>
                <a:lnTo>
                  <a:pt x="1499082" y="0"/>
                </a:lnTo>
                <a:lnTo>
                  <a:pt x="1499082" y="1842190"/>
                </a:lnTo>
                <a:lnTo>
                  <a:pt x="0" y="1842190"/>
                </a:lnTo>
                <a:lnTo>
                  <a:pt x="0" y="0"/>
                </a:lnTo>
                <a:close/>
              </a:path>
            </a:pathLst>
          </a:custGeom>
          <a:blipFill>
            <a:blip r:embed="rId7"/>
            <a:stretch>
              <a:fillRect l="0" t="0" r="0" b="0"/>
            </a:stretch>
          </a:blipFill>
        </p:spPr>
      </p:sp>
      <p:sp>
        <p:nvSpPr>
          <p:cNvPr name="Freeform 8" id="8"/>
          <p:cNvSpPr/>
          <p:nvPr/>
        </p:nvSpPr>
        <p:spPr>
          <a:xfrm flipH="false" flipV="false" rot="-5400000">
            <a:off x="16188942" y="1034148"/>
            <a:ext cx="2227715" cy="687807"/>
          </a:xfrm>
          <a:custGeom>
            <a:avLst/>
            <a:gdLst/>
            <a:ahLst/>
            <a:cxnLst/>
            <a:rect r="r" b="b" t="t" l="l"/>
            <a:pathLst>
              <a:path h="687807" w="2227715">
                <a:moveTo>
                  <a:pt x="0" y="0"/>
                </a:moveTo>
                <a:lnTo>
                  <a:pt x="2227715" y="0"/>
                </a:lnTo>
                <a:lnTo>
                  <a:pt x="2227715" y="687807"/>
                </a:lnTo>
                <a:lnTo>
                  <a:pt x="0" y="687807"/>
                </a:lnTo>
                <a:lnTo>
                  <a:pt x="0" y="0"/>
                </a:lnTo>
                <a:close/>
              </a:path>
            </a:pathLst>
          </a:custGeom>
          <a:blipFill>
            <a:blip r:embed="rId8"/>
            <a:stretch>
              <a:fillRect l="0" t="0" r="0" b="0"/>
            </a:stretch>
          </a:blipFill>
        </p:spPr>
      </p:sp>
      <p:sp>
        <p:nvSpPr>
          <p:cNvPr name="Freeform 9" id="9"/>
          <p:cNvSpPr/>
          <p:nvPr/>
        </p:nvSpPr>
        <p:spPr>
          <a:xfrm flipH="false" flipV="false" rot="0">
            <a:off x="-139550" y="8345532"/>
            <a:ext cx="2090158" cy="2103304"/>
          </a:xfrm>
          <a:custGeom>
            <a:avLst/>
            <a:gdLst/>
            <a:ahLst/>
            <a:cxnLst/>
            <a:rect r="r" b="b" t="t" l="l"/>
            <a:pathLst>
              <a:path h="2103304" w="2090158">
                <a:moveTo>
                  <a:pt x="0" y="0"/>
                </a:moveTo>
                <a:lnTo>
                  <a:pt x="2090158" y="0"/>
                </a:lnTo>
                <a:lnTo>
                  <a:pt x="2090158" y="2103305"/>
                </a:lnTo>
                <a:lnTo>
                  <a:pt x="0" y="2103305"/>
                </a:lnTo>
                <a:lnTo>
                  <a:pt x="0" y="0"/>
                </a:lnTo>
                <a:close/>
              </a:path>
            </a:pathLst>
          </a:custGeom>
          <a:blipFill>
            <a:blip r:embed="rId9"/>
            <a:stretch>
              <a:fillRect l="0" t="0" r="0" b="0"/>
            </a:stretch>
          </a:blipFill>
        </p:spPr>
      </p:sp>
      <p:sp>
        <p:nvSpPr>
          <p:cNvPr name="Freeform 10" id="10"/>
          <p:cNvSpPr/>
          <p:nvPr/>
        </p:nvSpPr>
        <p:spPr>
          <a:xfrm flipH="false" flipV="false" rot="0">
            <a:off x="1028700" y="2510154"/>
            <a:ext cx="6276244" cy="3162406"/>
          </a:xfrm>
          <a:custGeom>
            <a:avLst/>
            <a:gdLst/>
            <a:ahLst/>
            <a:cxnLst/>
            <a:rect r="r" b="b" t="t" l="l"/>
            <a:pathLst>
              <a:path h="3162406" w="6276244">
                <a:moveTo>
                  <a:pt x="0" y="0"/>
                </a:moveTo>
                <a:lnTo>
                  <a:pt x="6276244" y="0"/>
                </a:lnTo>
                <a:lnTo>
                  <a:pt x="6276244" y="3162406"/>
                </a:lnTo>
                <a:lnTo>
                  <a:pt x="0" y="3162406"/>
                </a:lnTo>
                <a:lnTo>
                  <a:pt x="0" y="0"/>
                </a:lnTo>
                <a:close/>
              </a:path>
            </a:pathLst>
          </a:custGeom>
          <a:blipFill>
            <a:blip r:embed="rId10"/>
            <a:stretch>
              <a:fillRect l="-2681" t="-3236" r="0" b="0"/>
            </a:stretch>
          </a:blipFill>
        </p:spPr>
      </p:sp>
      <p:sp>
        <p:nvSpPr>
          <p:cNvPr name="Freeform 11" id="11"/>
          <p:cNvSpPr/>
          <p:nvPr/>
        </p:nvSpPr>
        <p:spPr>
          <a:xfrm flipH="false" flipV="false" rot="0">
            <a:off x="1767102" y="6050650"/>
            <a:ext cx="4457807" cy="2685829"/>
          </a:xfrm>
          <a:custGeom>
            <a:avLst/>
            <a:gdLst/>
            <a:ahLst/>
            <a:cxnLst/>
            <a:rect r="r" b="b" t="t" l="l"/>
            <a:pathLst>
              <a:path h="2685829" w="4457807">
                <a:moveTo>
                  <a:pt x="0" y="0"/>
                </a:moveTo>
                <a:lnTo>
                  <a:pt x="4457807" y="0"/>
                </a:lnTo>
                <a:lnTo>
                  <a:pt x="4457807" y="2685829"/>
                </a:lnTo>
                <a:lnTo>
                  <a:pt x="0" y="2685829"/>
                </a:lnTo>
                <a:lnTo>
                  <a:pt x="0" y="0"/>
                </a:lnTo>
                <a:close/>
              </a:path>
            </a:pathLst>
          </a:custGeom>
          <a:blipFill>
            <a:blip r:embed="rId11"/>
            <a:stretch>
              <a:fillRect l="0" t="0" r="0" b="0"/>
            </a:stretch>
          </a:blipFill>
        </p:spPr>
      </p:sp>
      <p:sp>
        <p:nvSpPr>
          <p:cNvPr name="Freeform 12" id="12"/>
          <p:cNvSpPr/>
          <p:nvPr/>
        </p:nvSpPr>
        <p:spPr>
          <a:xfrm flipH="false" flipV="false" rot="0">
            <a:off x="8274896" y="2574795"/>
            <a:ext cx="6123457" cy="4246250"/>
          </a:xfrm>
          <a:custGeom>
            <a:avLst/>
            <a:gdLst/>
            <a:ahLst/>
            <a:cxnLst/>
            <a:rect r="r" b="b" t="t" l="l"/>
            <a:pathLst>
              <a:path h="4246250" w="6123457">
                <a:moveTo>
                  <a:pt x="0" y="0"/>
                </a:moveTo>
                <a:lnTo>
                  <a:pt x="6123457" y="0"/>
                </a:lnTo>
                <a:lnTo>
                  <a:pt x="6123457" y="4246249"/>
                </a:lnTo>
                <a:lnTo>
                  <a:pt x="0" y="4246249"/>
                </a:lnTo>
                <a:lnTo>
                  <a:pt x="0" y="0"/>
                </a:lnTo>
                <a:close/>
              </a:path>
            </a:pathLst>
          </a:custGeom>
          <a:blipFill>
            <a:blip r:embed="rId12"/>
            <a:stretch>
              <a:fillRect l="-2000" t="0" r="0" b="0"/>
            </a:stretch>
          </a:blipFill>
        </p:spPr>
      </p:sp>
      <p:sp>
        <p:nvSpPr>
          <p:cNvPr name="Freeform 13" id="13"/>
          <p:cNvSpPr/>
          <p:nvPr/>
        </p:nvSpPr>
        <p:spPr>
          <a:xfrm flipH="false" flipV="false" rot="5400000">
            <a:off x="3337406" y="5615136"/>
            <a:ext cx="585214" cy="114848"/>
          </a:xfrm>
          <a:custGeom>
            <a:avLst/>
            <a:gdLst/>
            <a:ahLst/>
            <a:cxnLst/>
            <a:rect r="r" b="b" t="t" l="l"/>
            <a:pathLst>
              <a:path h="114848" w="585214">
                <a:moveTo>
                  <a:pt x="0" y="0"/>
                </a:moveTo>
                <a:lnTo>
                  <a:pt x="585214" y="0"/>
                </a:lnTo>
                <a:lnTo>
                  <a:pt x="585214" y="114849"/>
                </a:lnTo>
                <a:lnTo>
                  <a:pt x="0" y="11484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8274896" y="7019538"/>
            <a:ext cx="6570029" cy="1716941"/>
          </a:xfrm>
          <a:custGeom>
            <a:avLst/>
            <a:gdLst/>
            <a:ahLst/>
            <a:cxnLst/>
            <a:rect r="r" b="b" t="t" l="l"/>
            <a:pathLst>
              <a:path h="1716941" w="6570029">
                <a:moveTo>
                  <a:pt x="0" y="0"/>
                </a:moveTo>
                <a:lnTo>
                  <a:pt x="6570029" y="0"/>
                </a:lnTo>
                <a:lnTo>
                  <a:pt x="6570029" y="1716941"/>
                </a:lnTo>
                <a:lnTo>
                  <a:pt x="0" y="1716941"/>
                </a:lnTo>
                <a:lnTo>
                  <a:pt x="0" y="0"/>
                </a:lnTo>
                <a:close/>
              </a:path>
            </a:pathLst>
          </a:custGeom>
          <a:blipFill>
            <a:blip r:embed="rId15"/>
            <a:stretch>
              <a:fillRect l="0" t="0" r="0" b="0"/>
            </a:stretch>
          </a:blipFill>
        </p:spPr>
      </p:sp>
      <p:sp>
        <p:nvSpPr>
          <p:cNvPr name="TextBox 15" id="15"/>
          <p:cNvSpPr txBox="true"/>
          <p:nvPr/>
        </p:nvSpPr>
        <p:spPr>
          <a:xfrm rot="0">
            <a:off x="1602123" y="1915057"/>
            <a:ext cx="9734502" cy="464995"/>
          </a:xfrm>
          <a:prstGeom prst="rect">
            <a:avLst/>
          </a:prstGeom>
        </p:spPr>
        <p:txBody>
          <a:bodyPr anchor="t" rtlCol="false" tIns="0" lIns="0" bIns="0" rIns="0">
            <a:spAutoFit/>
          </a:bodyPr>
          <a:lstStyle/>
          <a:p>
            <a:pPr algn="ctr">
              <a:lnSpc>
                <a:spcPts val="3621"/>
              </a:lnSpc>
            </a:pPr>
            <a:r>
              <a:rPr lang="en-US" sz="3069" b="true">
                <a:solidFill>
                  <a:srgbClr val="EB379E"/>
                </a:solidFill>
                <a:latin typeface="Canva Sans Bold"/>
                <a:ea typeface="Canva Sans Bold"/>
                <a:cs typeface="Canva Sans Bold"/>
                <a:sym typeface="Canva Sans Bold"/>
              </a:rPr>
              <a:t>we apply newton's method to find the roots of </a:t>
            </a:r>
          </a:p>
        </p:txBody>
      </p:sp>
      <p:sp>
        <p:nvSpPr>
          <p:cNvPr name="TextBox 16" id="16"/>
          <p:cNvSpPr txBox="true"/>
          <p:nvPr/>
        </p:nvSpPr>
        <p:spPr>
          <a:xfrm rot="0">
            <a:off x="12340034" y="5840261"/>
            <a:ext cx="2058319" cy="177171"/>
          </a:xfrm>
          <a:prstGeom prst="rect">
            <a:avLst/>
          </a:prstGeom>
        </p:spPr>
        <p:txBody>
          <a:bodyPr anchor="t" rtlCol="false" tIns="0" lIns="0" bIns="0" rIns="0">
            <a:spAutoFit/>
          </a:bodyPr>
          <a:lstStyle/>
          <a:p>
            <a:pPr algn="ctr">
              <a:lnSpc>
                <a:spcPts val="1454"/>
              </a:lnSpc>
            </a:pPr>
            <a:r>
              <a:rPr lang="en-US" sz="1232" b="true">
                <a:solidFill>
                  <a:srgbClr val="EB379E"/>
                </a:solidFill>
                <a:latin typeface="Canva Sans Bold"/>
                <a:ea typeface="Canva Sans Bold"/>
                <a:cs typeface="Canva Sans Bold"/>
                <a:sym typeface="Canva Sans Bold"/>
              </a:rPr>
              <a:t>this is the function f(x)</a:t>
            </a:r>
          </a:p>
        </p:txBody>
      </p:sp>
      <p:sp>
        <p:nvSpPr>
          <p:cNvPr name="TextBox 17" id="17"/>
          <p:cNvSpPr txBox="true"/>
          <p:nvPr/>
        </p:nvSpPr>
        <p:spPr>
          <a:xfrm rot="0">
            <a:off x="12340034" y="7461903"/>
            <a:ext cx="2569405" cy="176258"/>
          </a:xfrm>
          <a:prstGeom prst="rect">
            <a:avLst/>
          </a:prstGeom>
        </p:spPr>
        <p:txBody>
          <a:bodyPr anchor="t" rtlCol="false" tIns="0" lIns="0" bIns="0" rIns="0">
            <a:spAutoFit/>
          </a:bodyPr>
          <a:lstStyle/>
          <a:p>
            <a:pPr algn="ctr">
              <a:lnSpc>
                <a:spcPts val="1403"/>
              </a:lnSpc>
            </a:pPr>
            <a:r>
              <a:rPr lang="en-US" sz="1189" b="true">
                <a:solidFill>
                  <a:srgbClr val="EB379E"/>
                </a:solidFill>
                <a:latin typeface="Canva Sans Bold"/>
                <a:ea typeface="Canva Sans Bold"/>
                <a:cs typeface="Canva Sans Bold"/>
                <a:sym typeface="Canva Sans Bold"/>
              </a:rPr>
              <a:t>this is the first derivative f'(x)</a:t>
            </a:r>
          </a:p>
        </p:txBody>
      </p:sp>
      <p:sp>
        <p:nvSpPr>
          <p:cNvPr name="TextBox 18" id="18"/>
          <p:cNvSpPr txBox="true"/>
          <p:nvPr/>
        </p:nvSpPr>
        <p:spPr>
          <a:xfrm rot="0">
            <a:off x="12786606" y="7209297"/>
            <a:ext cx="2058319" cy="177171"/>
          </a:xfrm>
          <a:prstGeom prst="rect">
            <a:avLst/>
          </a:prstGeom>
        </p:spPr>
        <p:txBody>
          <a:bodyPr anchor="t" rtlCol="false" tIns="0" lIns="0" bIns="0" rIns="0">
            <a:spAutoFit/>
          </a:bodyPr>
          <a:lstStyle/>
          <a:p>
            <a:pPr algn="ctr">
              <a:lnSpc>
                <a:spcPts val="1454"/>
              </a:lnSpc>
            </a:pPr>
            <a:r>
              <a:rPr lang="en-US" sz="1232" b="true">
                <a:solidFill>
                  <a:srgbClr val="EB379E"/>
                </a:solidFill>
                <a:latin typeface="Canva Sans Bold"/>
                <a:ea typeface="Canva Sans Bold"/>
                <a:cs typeface="Canva Sans Bold"/>
                <a:sym typeface="Canva Sans Bold"/>
              </a:rPr>
              <a:t>this is the function f(x)</a:t>
            </a:r>
          </a:p>
        </p:txBody>
      </p:sp>
      <p:sp>
        <p:nvSpPr>
          <p:cNvPr name="TextBox 19" id="19"/>
          <p:cNvSpPr txBox="true"/>
          <p:nvPr/>
        </p:nvSpPr>
        <p:spPr>
          <a:xfrm rot="0">
            <a:off x="11837779" y="6076173"/>
            <a:ext cx="2325202" cy="149981"/>
          </a:xfrm>
          <a:prstGeom prst="rect">
            <a:avLst/>
          </a:prstGeom>
        </p:spPr>
        <p:txBody>
          <a:bodyPr anchor="t" rtlCol="false" tIns="0" lIns="0" bIns="0" rIns="0">
            <a:spAutoFit/>
          </a:bodyPr>
          <a:lstStyle/>
          <a:p>
            <a:pPr algn="ctr">
              <a:lnSpc>
                <a:spcPts val="1270"/>
              </a:lnSpc>
            </a:pPr>
            <a:r>
              <a:rPr lang="en-US" sz="1076" b="true">
                <a:solidFill>
                  <a:srgbClr val="EB379E"/>
                </a:solidFill>
                <a:latin typeface="Canva Sans Bold"/>
                <a:ea typeface="Canva Sans Bold"/>
                <a:cs typeface="Canva Sans Bold"/>
                <a:sym typeface="Canva Sans Bold"/>
              </a:rPr>
              <a:t>this is the first derivative f'(x)</a:t>
            </a:r>
          </a:p>
        </p:txBody>
      </p:sp>
      <p:sp>
        <p:nvSpPr>
          <p:cNvPr name="TextBox 20" id="20"/>
          <p:cNvSpPr txBox="true"/>
          <p:nvPr/>
        </p:nvSpPr>
        <p:spPr>
          <a:xfrm rot="0">
            <a:off x="8470213" y="7878008"/>
            <a:ext cx="2077354" cy="142504"/>
          </a:xfrm>
          <a:prstGeom prst="rect">
            <a:avLst/>
          </a:prstGeom>
        </p:spPr>
        <p:txBody>
          <a:bodyPr anchor="t" rtlCol="false" tIns="0" lIns="0" bIns="0" rIns="0">
            <a:spAutoFit/>
          </a:bodyPr>
          <a:lstStyle/>
          <a:p>
            <a:pPr algn="ctr">
              <a:lnSpc>
                <a:spcPts val="1134"/>
              </a:lnSpc>
            </a:pPr>
            <a:r>
              <a:rPr lang="en-US" sz="961" b="true">
                <a:solidFill>
                  <a:srgbClr val="EB379E"/>
                </a:solidFill>
                <a:latin typeface="Canva Sans Bold"/>
                <a:ea typeface="Canva Sans Bold"/>
                <a:cs typeface="Canva Sans Bold"/>
                <a:sym typeface="Canva Sans Bold"/>
              </a:rPr>
              <a:t>p = 0</a:t>
            </a:r>
          </a:p>
        </p:txBody>
      </p:sp>
      <p:sp>
        <p:nvSpPr>
          <p:cNvPr name="TextBox 21" id="21"/>
          <p:cNvSpPr txBox="true"/>
          <p:nvPr/>
        </p:nvSpPr>
        <p:spPr>
          <a:xfrm rot="0">
            <a:off x="8470213" y="6426186"/>
            <a:ext cx="2077354" cy="142504"/>
          </a:xfrm>
          <a:prstGeom prst="rect">
            <a:avLst/>
          </a:prstGeom>
        </p:spPr>
        <p:txBody>
          <a:bodyPr anchor="t" rtlCol="false" tIns="0" lIns="0" bIns="0" rIns="0">
            <a:spAutoFit/>
          </a:bodyPr>
          <a:lstStyle/>
          <a:p>
            <a:pPr algn="ctr">
              <a:lnSpc>
                <a:spcPts val="1134"/>
              </a:lnSpc>
            </a:pPr>
            <a:r>
              <a:rPr lang="en-US" sz="961" b="true">
                <a:solidFill>
                  <a:srgbClr val="EB379E"/>
                </a:solidFill>
                <a:latin typeface="Canva Sans Bold"/>
                <a:ea typeface="Canva Sans Bold"/>
                <a:cs typeface="Canva Sans Bold"/>
                <a:sym typeface="Canva Sans Bold"/>
              </a:rPr>
              <a:t>p = 1</a:t>
            </a:r>
          </a:p>
        </p:txBody>
      </p:sp>
      <p:pic>
        <p:nvPicPr>
          <p:cNvPr name="Picture 22" id="22"/>
          <p:cNvPicPr>
            <a:picLocks noChangeAspect="true"/>
          </p:cNvPicPr>
          <p:nvPr/>
        </p:nvPicPr>
        <p:blipFill>
          <a:blip r:embed="rId16"/>
          <a:stretch>
            <a:fillRect/>
          </a:stretch>
        </p:blipFill>
        <p:spPr>
          <a:xfrm rot="0">
            <a:off x="10593593" y="1457408"/>
            <a:ext cx="5551201" cy="138524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DAG3Py4i4DA</dc:identifier>
  <dcterms:modified xsi:type="dcterms:W3CDTF">2011-08-01T06:04:30Z</dcterms:modified>
  <cp:revision>1</cp:revision>
  <dc:title>Blue and Pink Modern Y2K Group Project Presentation</dc:title>
</cp:coreProperties>
</file>